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93"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5" r:id="rId38"/>
    <p:sldId id="291" r:id="rId39"/>
    <p:sldId id="294" r:id="rId40"/>
    <p:sldId id="292"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7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28FBF6-86D6-4B5F-9527-4AC8C22F44E3}" type="datetimeFigureOut">
              <a:rPr lang="zh-CN" altLang="en-US" smtClean="0"/>
              <a:t>2021/1/13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50EFFB-EB7C-42E6-9D08-089511C9EC22}" type="slidenum">
              <a:rPr lang="zh-CN" altLang="en-US" smtClean="0"/>
              <a:t>‹#›</a:t>
            </a:fld>
            <a:endParaRPr lang="zh-CN" altLang="en-US"/>
          </a:p>
        </p:txBody>
      </p:sp>
    </p:spTree>
    <p:extLst>
      <p:ext uri="{BB962C8B-B14F-4D97-AF65-F5344CB8AC3E}">
        <p14:creationId xmlns:p14="http://schemas.microsoft.com/office/powerpoint/2010/main" val="3160345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A50EFFB-EB7C-42E6-9D08-089511C9EC22}" type="slidenum">
              <a:rPr lang="zh-CN" altLang="en-US" smtClean="0"/>
              <a:t>22</a:t>
            </a:fld>
            <a:endParaRPr lang="zh-CN" altLang="en-US"/>
          </a:p>
        </p:txBody>
      </p:sp>
    </p:spTree>
    <p:extLst>
      <p:ext uri="{BB962C8B-B14F-4D97-AF65-F5344CB8AC3E}">
        <p14:creationId xmlns:p14="http://schemas.microsoft.com/office/powerpoint/2010/main" val="2175859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F6A5D6-B334-4C90-8AC4-85DA80DA650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57B23E3-C865-40C4-812E-8856E19EEF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0565472-316D-4FD0-8045-684172E3D84C}"/>
              </a:ext>
            </a:extLst>
          </p:cNvPr>
          <p:cNvSpPr>
            <a:spLocks noGrp="1"/>
          </p:cNvSpPr>
          <p:nvPr>
            <p:ph type="dt" sz="half" idx="10"/>
          </p:nvPr>
        </p:nvSpPr>
        <p:spPr/>
        <p:txBody>
          <a:bodyPr/>
          <a:lstStyle/>
          <a:p>
            <a:fld id="{7327EDD9-AC47-48C7-A315-3222D1B8CD3E}" type="datetimeFigureOut">
              <a:rPr lang="zh-CN" altLang="en-US" smtClean="0"/>
              <a:t>2021/1/13</a:t>
            </a:fld>
            <a:endParaRPr lang="zh-CN" altLang="en-US"/>
          </a:p>
        </p:txBody>
      </p:sp>
      <p:sp>
        <p:nvSpPr>
          <p:cNvPr id="5" name="页脚占位符 4">
            <a:extLst>
              <a:ext uri="{FF2B5EF4-FFF2-40B4-BE49-F238E27FC236}">
                <a16:creationId xmlns:a16="http://schemas.microsoft.com/office/drawing/2014/main" id="{59B8B977-C801-4365-8DF7-F8CF930CF0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B1D881-18DB-4951-B450-4707BC2AF705}"/>
              </a:ext>
            </a:extLst>
          </p:cNvPr>
          <p:cNvSpPr>
            <a:spLocks noGrp="1"/>
          </p:cNvSpPr>
          <p:nvPr>
            <p:ph type="sldNum" sz="quarter" idx="12"/>
          </p:nvPr>
        </p:nvSpPr>
        <p:spPr/>
        <p:txBody>
          <a:bodyPr/>
          <a:lstStyle/>
          <a:p>
            <a:fld id="{06867DEE-685C-4607-96D3-9AD2B23B1B94}" type="slidenum">
              <a:rPr lang="zh-CN" altLang="en-US" smtClean="0"/>
              <a:t>‹#›</a:t>
            </a:fld>
            <a:endParaRPr lang="zh-CN" altLang="en-US"/>
          </a:p>
        </p:txBody>
      </p:sp>
    </p:spTree>
    <p:extLst>
      <p:ext uri="{BB962C8B-B14F-4D97-AF65-F5344CB8AC3E}">
        <p14:creationId xmlns:p14="http://schemas.microsoft.com/office/powerpoint/2010/main" val="3020645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4DB364-FEE5-448D-8CC5-B4F7CFD820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2E69A69-60EA-429A-A5BF-DCCF31E6988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6057716-F2E8-4FD7-967C-E5BABA505DAA}"/>
              </a:ext>
            </a:extLst>
          </p:cNvPr>
          <p:cNvSpPr>
            <a:spLocks noGrp="1"/>
          </p:cNvSpPr>
          <p:nvPr>
            <p:ph type="dt" sz="half" idx="10"/>
          </p:nvPr>
        </p:nvSpPr>
        <p:spPr/>
        <p:txBody>
          <a:bodyPr/>
          <a:lstStyle/>
          <a:p>
            <a:fld id="{7327EDD9-AC47-48C7-A315-3222D1B8CD3E}" type="datetimeFigureOut">
              <a:rPr lang="zh-CN" altLang="en-US" smtClean="0"/>
              <a:t>2021/1/13</a:t>
            </a:fld>
            <a:endParaRPr lang="zh-CN" altLang="en-US"/>
          </a:p>
        </p:txBody>
      </p:sp>
      <p:sp>
        <p:nvSpPr>
          <p:cNvPr id="5" name="页脚占位符 4">
            <a:extLst>
              <a:ext uri="{FF2B5EF4-FFF2-40B4-BE49-F238E27FC236}">
                <a16:creationId xmlns:a16="http://schemas.microsoft.com/office/drawing/2014/main" id="{2A864EC4-4D7A-4119-BDDB-2D0DC97FE7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1395BA5-7DB9-43F3-8363-6407CDBCEA20}"/>
              </a:ext>
            </a:extLst>
          </p:cNvPr>
          <p:cNvSpPr>
            <a:spLocks noGrp="1"/>
          </p:cNvSpPr>
          <p:nvPr>
            <p:ph type="sldNum" sz="quarter" idx="12"/>
          </p:nvPr>
        </p:nvSpPr>
        <p:spPr/>
        <p:txBody>
          <a:bodyPr/>
          <a:lstStyle/>
          <a:p>
            <a:fld id="{06867DEE-685C-4607-96D3-9AD2B23B1B94}" type="slidenum">
              <a:rPr lang="zh-CN" altLang="en-US" smtClean="0"/>
              <a:t>‹#›</a:t>
            </a:fld>
            <a:endParaRPr lang="zh-CN" altLang="en-US"/>
          </a:p>
        </p:txBody>
      </p:sp>
    </p:spTree>
    <p:extLst>
      <p:ext uri="{BB962C8B-B14F-4D97-AF65-F5344CB8AC3E}">
        <p14:creationId xmlns:p14="http://schemas.microsoft.com/office/powerpoint/2010/main" val="1486732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D88C634-D207-4BD8-971A-20074069437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C3186A7-A252-488E-94B2-AA0EC9EA5DF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3E6ADC1-2A55-4B6C-BA59-51CD4AD0F01D}"/>
              </a:ext>
            </a:extLst>
          </p:cNvPr>
          <p:cNvSpPr>
            <a:spLocks noGrp="1"/>
          </p:cNvSpPr>
          <p:nvPr>
            <p:ph type="dt" sz="half" idx="10"/>
          </p:nvPr>
        </p:nvSpPr>
        <p:spPr/>
        <p:txBody>
          <a:bodyPr/>
          <a:lstStyle/>
          <a:p>
            <a:fld id="{7327EDD9-AC47-48C7-A315-3222D1B8CD3E}" type="datetimeFigureOut">
              <a:rPr lang="zh-CN" altLang="en-US" smtClean="0"/>
              <a:t>2021/1/13</a:t>
            </a:fld>
            <a:endParaRPr lang="zh-CN" altLang="en-US"/>
          </a:p>
        </p:txBody>
      </p:sp>
      <p:sp>
        <p:nvSpPr>
          <p:cNvPr id="5" name="页脚占位符 4">
            <a:extLst>
              <a:ext uri="{FF2B5EF4-FFF2-40B4-BE49-F238E27FC236}">
                <a16:creationId xmlns:a16="http://schemas.microsoft.com/office/drawing/2014/main" id="{6FD3B9F2-0891-4ED8-A1D1-E335463CDA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5A9A0F-24A1-46C1-ACC5-7E18266101DB}"/>
              </a:ext>
            </a:extLst>
          </p:cNvPr>
          <p:cNvSpPr>
            <a:spLocks noGrp="1"/>
          </p:cNvSpPr>
          <p:nvPr>
            <p:ph type="sldNum" sz="quarter" idx="12"/>
          </p:nvPr>
        </p:nvSpPr>
        <p:spPr/>
        <p:txBody>
          <a:bodyPr/>
          <a:lstStyle/>
          <a:p>
            <a:fld id="{06867DEE-685C-4607-96D3-9AD2B23B1B94}" type="slidenum">
              <a:rPr lang="zh-CN" altLang="en-US" smtClean="0"/>
              <a:t>‹#›</a:t>
            </a:fld>
            <a:endParaRPr lang="zh-CN" altLang="en-US"/>
          </a:p>
        </p:txBody>
      </p:sp>
    </p:spTree>
    <p:extLst>
      <p:ext uri="{BB962C8B-B14F-4D97-AF65-F5344CB8AC3E}">
        <p14:creationId xmlns:p14="http://schemas.microsoft.com/office/powerpoint/2010/main" val="1869895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FB5A99-2174-42BD-8823-52A170F8055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C74054-4F5B-4F64-9B3A-166A283F321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9DDD15F-5167-405F-B7E4-46296DD8AFA7}"/>
              </a:ext>
            </a:extLst>
          </p:cNvPr>
          <p:cNvSpPr>
            <a:spLocks noGrp="1"/>
          </p:cNvSpPr>
          <p:nvPr>
            <p:ph type="dt" sz="half" idx="10"/>
          </p:nvPr>
        </p:nvSpPr>
        <p:spPr/>
        <p:txBody>
          <a:bodyPr/>
          <a:lstStyle/>
          <a:p>
            <a:fld id="{7327EDD9-AC47-48C7-A315-3222D1B8CD3E}" type="datetimeFigureOut">
              <a:rPr lang="zh-CN" altLang="en-US" smtClean="0"/>
              <a:t>2021/1/13</a:t>
            </a:fld>
            <a:endParaRPr lang="zh-CN" altLang="en-US"/>
          </a:p>
        </p:txBody>
      </p:sp>
      <p:sp>
        <p:nvSpPr>
          <p:cNvPr id="5" name="页脚占位符 4">
            <a:extLst>
              <a:ext uri="{FF2B5EF4-FFF2-40B4-BE49-F238E27FC236}">
                <a16:creationId xmlns:a16="http://schemas.microsoft.com/office/drawing/2014/main" id="{2715E346-7FC2-45FB-BE22-7ED51E817E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C89F39F-163D-4202-903C-ACA45E0F3725}"/>
              </a:ext>
            </a:extLst>
          </p:cNvPr>
          <p:cNvSpPr>
            <a:spLocks noGrp="1"/>
          </p:cNvSpPr>
          <p:nvPr>
            <p:ph type="sldNum" sz="quarter" idx="12"/>
          </p:nvPr>
        </p:nvSpPr>
        <p:spPr/>
        <p:txBody>
          <a:bodyPr/>
          <a:lstStyle/>
          <a:p>
            <a:fld id="{06867DEE-685C-4607-96D3-9AD2B23B1B94}" type="slidenum">
              <a:rPr lang="zh-CN" altLang="en-US" smtClean="0"/>
              <a:t>‹#›</a:t>
            </a:fld>
            <a:endParaRPr lang="zh-CN" altLang="en-US"/>
          </a:p>
        </p:txBody>
      </p:sp>
    </p:spTree>
    <p:extLst>
      <p:ext uri="{BB962C8B-B14F-4D97-AF65-F5344CB8AC3E}">
        <p14:creationId xmlns:p14="http://schemas.microsoft.com/office/powerpoint/2010/main" val="3682749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FD849-6DBA-402C-9B6B-F5EE98E0573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41A0B-9D29-4ACF-AC7B-FB8C5E4CA0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5B5176-2154-4A02-9B1B-CA96B7E400AA}"/>
              </a:ext>
            </a:extLst>
          </p:cNvPr>
          <p:cNvSpPr>
            <a:spLocks noGrp="1"/>
          </p:cNvSpPr>
          <p:nvPr>
            <p:ph type="dt" sz="half" idx="10"/>
          </p:nvPr>
        </p:nvSpPr>
        <p:spPr/>
        <p:txBody>
          <a:bodyPr/>
          <a:lstStyle/>
          <a:p>
            <a:fld id="{7327EDD9-AC47-48C7-A315-3222D1B8CD3E}" type="datetimeFigureOut">
              <a:rPr lang="zh-CN" altLang="en-US" smtClean="0"/>
              <a:t>2021/1/13</a:t>
            </a:fld>
            <a:endParaRPr lang="zh-CN" altLang="en-US"/>
          </a:p>
        </p:txBody>
      </p:sp>
      <p:sp>
        <p:nvSpPr>
          <p:cNvPr id="5" name="页脚占位符 4">
            <a:extLst>
              <a:ext uri="{FF2B5EF4-FFF2-40B4-BE49-F238E27FC236}">
                <a16:creationId xmlns:a16="http://schemas.microsoft.com/office/drawing/2014/main" id="{8876C317-875C-4902-BE94-AFF3DBA081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5EBB42-23D0-4374-B083-1B99E1A53B9C}"/>
              </a:ext>
            </a:extLst>
          </p:cNvPr>
          <p:cNvSpPr>
            <a:spLocks noGrp="1"/>
          </p:cNvSpPr>
          <p:nvPr>
            <p:ph type="sldNum" sz="quarter" idx="12"/>
          </p:nvPr>
        </p:nvSpPr>
        <p:spPr/>
        <p:txBody>
          <a:bodyPr/>
          <a:lstStyle/>
          <a:p>
            <a:fld id="{06867DEE-685C-4607-96D3-9AD2B23B1B94}" type="slidenum">
              <a:rPr lang="zh-CN" altLang="en-US" smtClean="0"/>
              <a:t>‹#›</a:t>
            </a:fld>
            <a:endParaRPr lang="zh-CN" altLang="en-US"/>
          </a:p>
        </p:txBody>
      </p:sp>
    </p:spTree>
    <p:extLst>
      <p:ext uri="{BB962C8B-B14F-4D97-AF65-F5344CB8AC3E}">
        <p14:creationId xmlns:p14="http://schemas.microsoft.com/office/powerpoint/2010/main" val="2208017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B6D84-65DE-4A68-8EB3-ADF368EA53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3768282-D07A-4F24-B359-0ED79A3A274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8065AF-C5B4-41D9-AD17-C7D78DC6A07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23CB7E4-1EE7-4233-81ED-BD65BCE5CAF3}"/>
              </a:ext>
            </a:extLst>
          </p:cNvPr>
          <p:cNvSpPr>
            <a:spLocks noGrp="1"/>
          </p:cNvSpPr>
          <p:nvPr>
            <p:ph type="dt" sz="half" idx="10"/>
          </p:nvPr>
        </p:nvSpPr>
        <p:spPr/>
        <p:txBody>
          <a:bodyPr/>
          <a:lstStyle/>
          <a:p>
            <a:fld id="{7327EDD9-AC47-48C7-A315-3222D1B8CD3E}" type="datetimeFigureOut">
              <a:rPr lang="zh-CN" altLang="en-US" smtClean="0"/>
              <a:t>2021/1/13</a:t>
            </a:fld>
            <a:endParaRPr lang="zh-CN" altLang="en-US"/>
          </a:p>
        </p:txBody>
      </p:sp>
      <p:sp>
        <p:nvSpPr>
          <p:cNvPr id="6" name="页脚占位符 5">
            <a:extLst>
              <a:ext uri="{FF2B5EF4-FFF2-40B4-BE49-F238E27FC236}">
                <a16:creationId xmlns:a16="http://schemas.microsoft.com/office/drawing/2014/main" id="{92AE7E4E-20E5-49BA-8533-E199D3E8DB2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2A3AA4E-27A9-452D-9503-98C67FC3E24D}"/>
              </a:ext>
            </a:extLst>
          </p:cNvPr>
          <p:cNvSpPr>
            <a:spLocks noGrp="1"/>
          </p:cNvSpPr>
          <p:nvPr>
            <p:ph type="sldNum" sz="quarter" idx="12"/>
          </p:nvPr>
        </p:nvSpPr>
        <p:spPr/>
        <p:txBody>
          <a:bodyPr/>
          <a:lstStyle/>
          <a:p>
            <a:fld id="{06867DEE-685C-4607-96D3-9AD2B23B1B94}" type="slidenum">
              <a:rPr lang="zh-CN" altLang="en-US" smtClean="0"/>
              <a:t>‹#›</a:t>
            </a:fld>
            <a:endParaRPr lang="zh-CN" altLang="en-US"/>
          </a:p>
        </p:txBody>
      </p:sp>
    </p:spTree>
    <p:extLst>
      <p:ext uri="{BB962C8B-B14F-4D97-AF65-F5344CB8AC3E}">
        <p14:creationId xmlns:p14="http://schemas.microsoft.com/office/powerpoint/2010/main" val="203520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27CB73-3E71-4636-9D85-F61B8F493D1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5B3272-B111-4C94-8944-85D5BF1DF9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CE1374E-9A0B-4ADE-8390-1E9F9C37829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979349E-9AC7-4A0D-BC89-DDECABA3A0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1D25F7B-F38A-4A47-B2DF-73E81630E50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99D02E9-AD6A-43F8-9FD5-10F3BEF0E0D5}"/>
              </a:ext>
            </a:extLst>
          </p:cNvPr>
          <p:cNvSpPr>
            <a:spLocks noGrp="1"/>
          </p:cNvSpPr>
          <p:nvPr>
            <p:ph type="dt" sz="half" idx="10"/>
          </p:nvPr>
        </p:nvSpPr>
        <p:spPr/>
        <p:txBody>
          <a:bodyPr/>
          <a:lstStyle/>
          <a:p>
            <a:fld id="{7327EDD9-AC47-48C7-A315-3222D1B8CD3E}" type="datetimeFigureOut">
              <a:rPr lang="zh-CN" altLang="en-US" smtClean="0"/>
              <a:t>2021/1/13</a:t>
            </a:fld>
            <a:endParaRPr lang="zh-CN" altLang="en-US"/>
          </a:p>
        </p:txBody>
      </p:sp>
      <p:sp>
        <p:nvSpPr>
          <p:cNvPr id="8" name="页脚占位符 7">
            <a:extLst>
              <a:ext uri="{FF2B5EF4-FFF2-40B4-BE49-F238E27FC236}">
                <a16:creationId xmlns:a16="http://schemas.microsoft.com/office/drawing/2014/main" id="{86DCE20F-6F11-493B-BE4B-C09C144D50D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F434853-99AA-4EE0-BD17-148EDEB561FB}"/>
              </a:ext>
            </a:extLst>
          </p:cNvPr>
          <p:cNvSpPr>
            <a:spLocks noGrp="1"/>
          </p:cNvSpPr>
          <p:nvPr>
            <p:ph type="sldNum" sz="quarter" idx="12"/>
          </p:nvPr>
        </p:nvSpPr>
        <p:spPr/>
        <p:txBody>
          <a:bodyPr/>
          <a:lstStyle/>
          <a:p>
            <a:fld id="{06867DEE-685C-4607-96D3-9AD2B23B1B94}" type="slidenum">
              <a:rPr lang="zh-CN" altLang="en-US" smtClean="0"/>
              <a:t>‹#›</a:t>
            </a:fld>
            <a:endParaRPr lang="zh-CN" altLang="en-US"/>
          </a:p>
        </p:txBody>
      </p:sp>
    </p:spTree>
    <p:extLst>
      <p:ext uri="{BB962C8B-B14F-4D97-AF65-F5344CB8AC3E}">
        <p14:creationId xmlns:p14="http://schemas.microsoft.com/office/powerpoint/2010/main" val="4180231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2E7F-55DA-4BB1-873B-8C898A202A6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4E00DB6-438A-4D8F-A00C-3F980AF82EF6}"/>
              </a:ext>
            </a:extLst>
          </p:cNvPr>
          <p:cNvSpPr>
            <a:spLocks noGrp="1"/>
          </p:cNvSpPr>
          <p:nvPr>
            <p:ph type="dt" sz="half" idx="10"/>
          </p:nvPr>
        </p:nvSpPr>
        <p:spPr/>
        <p:txBody>
          <a:bodyPr/>
          <a:lstStyle/>
          <a:p>
            <a:fld id="{7327EDD9-AC47-48C7-A315-3222D1B8CD3E}" type="datetimeFigureOut">
              <a:rPr lang="zh-CN" altLang="en-US" smtClean="0"/>
              <a:t>2021/1/13</a:t>
            </a:fld>
            <a:endParaRPr lang="zh-CN" altLang="en-US"/>
          </a:p>
        </p:txBody>
      </p:sp>
      <p:sp>
        <p:nvSpPr>
          <p:cNvPr id="4" name="页脚占位符 3">
            <a:extLst>
              <a:ext uri="{FF2B5EF4-FFF2-40B4-BE49-F238E27FC236}">
                <a16:creationId xmlns:a16="http://schemas.microsoft.com/office/drawing/2014/main" id="{D2141DFE-9F46-4B8A-8313-1AA0061479C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8739F30-4606-4A50-B31E-F1B0DAE7D286}"/>
              </a:ext>
            </a:extLst>
          </p:cNvPr>
          <p:cNvSpPr>
            <a:spLocks noGrp="1"/>
          </p:cNvSpPr>
          <p:nvPr>
            <p:ph type="sldNum" sz="quarter" idx="12"/>
          </p:nvPr>
        </p:nvSpPr>
        <p:spPr/>
        <p:txBody>
          <a:bodyPr/>
          <a:lstStyle/>
          <a:p>
            <a:fld id="{06867DEE-685C-4607-96D3-9AD2B23B1B94}" type="slidenum">
              <a:rPr lang="zh-CN" altLang="en-US" smtClean="0"/>
              <a:t>‹#›</a:t>
            </a:fld>
            <a:endParaRPr lang="zh-CN" altLang="en-US"/>
          </a:p>
        </p:txBody>
      </p:sp>
    </p:spTree>
    <p:extLst>
      <p:ext uri="{BB962C8B-B14F-4D97-AF65-F5344CB8AC3E}">
        <p14:creationId xmlns:p14="http://schemas.microsoft.com/office/powerpoint/2010/main" val="1854744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F784266-1613-48D2-A065-75C547AF734F}"/>
              </a:ext>
            </a:extLst>
          </p:cNvPr>
          <p:cNvSpPr>
            <a:spLocks noGrp="1"/>
          </p:cNvSpPr>
          <p:nvPr>
            <p:ph type="dt" sz="half" idx="10"/>
          </p:nvPr>
        </p:nvSpPr>
        <p:spPr/>
        <p:txBody>
          <a:bodyPr/>
          <a:lstStyle/>
          <a:p>
            <a:fld id="{7327EDD9-AC47-48C7-A315-3222D1B8CD3E}" type="datetimeFigureOut">
              <a:rPr lang="zh-CN" altLang="en-US" smtClean="0"/>
              <a:t>2021/1/13</a:t>
            </a:fld>
            <a:endParaRPr lang="zh-CN" altLang="en-US"/>
          </a:p>
        </p:txBody>
      </p:sp>
      <p:sp>
        <p:nvSpPr>
          <p:cNvPr id="3" name="页脚占位符 2">
            <a:extLst>
              <a:ext uri="{FF2B5EF4-FFF2-40B4-BE49-F238E27FC236}">
                <a16:creationId xmlns:a16="http://schemas.microsoft.com/office/drawing/2014/main" id="{1D32019E-0D91-41C9-8C18-69660A6A543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5EE9635-8D41-4A1B-B9D1-A24D114245F8}"/>
              </a:ext>
            </a:extLst>
          </p:cNvPr>
          <p:cNvSpPr>
            <a:spLocks noGrp="1"/>
          </p:cNvSpPr>
          <p:nvPr>
            <p:ph type="sldNum" sz="quarter" idx="12"/>
          </p:nvPr>
        </p:nvSpPr>
        <p:spPr/>
        <p:txBody>
          <a:bodyPr/>
          <a:lstStyle/>
          <a:p>
            <a:fld id="{06867DEE-685C-4607-96D3-9AD2B23B1B94}" type="slidenum">
              <a:rPr lang="zh-CN" altLang="en-US" smtClean="0"/>
              <a:t>‹#›</a:t>
            </a:fld>
            <a:endParaRPr lang="zh-CN" altLang="en-US"/>
          </a:p>
        </p:txBody>
      </p:sp>
    </p:spTree>
    <p:extLst>
      <p:ext uri="{BB962C8B-B14F-4D97-AF65-F5344CB8AC3E}">
        <p14:creationId xmlns:p14="http://schemas.microsoft.com/office/powerpoint/2010/main" val="3092329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85D79-B935-45FA-B64F-6ADC498B71B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61958E-691B-464A-BB78-A1385EE997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629F872-2976-45E8-91FF-A07683D856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2ADBFB-98BD-48D3-9525-D3767A2215DD}"/>
              </a:ext>
            </a:extLst>
          </p:cNvPr>
          <p:cNvSpPr>
            <a:spLocks noGrp="1"/>
          </p:cNvSpPr>
          <p:nvPr>
            <p:ph type="dt" sz="half" idx="10"/>
          </p:nvPr>
        </p:nvSpPr>
        <p:spPr/>
        <p:txBody>
          <a:bodyPr/>
          <a:lstStyle/>
          <a:p>
            <a:fld id="{7327EDD9-AC47-48C7-A315-3222D1B8CD3E}" type="datetimeFigureOut">
              <a:rPr lang="zh-CN" altLang="en-US" smtClean="0"/>
              <a:t>2021/1/13</a:t>
            </a:fld>
            <a:endParaRPr lang="zh-CN" altLang="en-US"/>
          </a:p>
        </p:txBody>
      </p:sp>
      <p:sp>
        <p:nvSpPr>
          <p:cNvPr id="6" name="页脚占位符 5">
            <a:extLst>
              <a:ext uri="{FF2B5EF4-FFF2-40B4-BE49-F238E27FC236}">
                <a16:creationId xmlns:a16="http://schemas.microsoft.com/office/drawing/2014/main" id="{8B04AC46-E891-49A1-8030-CE29D16C3B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57F2FC3-AAD5-48CD-A9BC-77CF6BEA6F9C}"/>
              </a:ext>
            </a:extLst>
          </p:cNvPr>
          <p:cNvSpPr>
            <a:spLocks noGrp="1"/>
          </p:cNvSpPr>
          <p:nvPr>
            <p:ph type="sldNum" sz="quarter" idx="12"/>
          </p:nvPr>
        </p:nvSpPr>
        <p:spPr/>
        <p:txBody>
          <a:bodyPr/>
          <a:lstStyle/>
          <a:p>
            <a:fld id="{06867DEE-685C-4607-96D3-9AD2B23B1B94}" type="slidenum">
              <a:rPr lang="zh-CN" altLang="en-US" smtClean="0"/>
              <a:t>‹#›</a:t>
            </a:fld>
            <a:endParaRPr lang="zh-CN" altLang="en-US"/>
          </a:p>
        </p:txBody>
      </p:sp>
    </p:spTree>
    <p:extLst>
      <p:ext uri="{BB962C8B-B14F-4D97-AF65-F5344CB8AC3E}">
        <p14:creationId xmlns:p14="http://schemas.microsoft.com/office/powerpoint/2010/main" val="721790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35EB5-27A3-41BB-A0EF-E7D96C9A1AE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E21F100-5564-4CD4-B91C-C643A56BD3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63A6D87-693A-4DFC-9E44-8FFEA94306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703CF4-0831-4502-BED3-790DFB4D66B0}"/>
              </a:ext>
            </a:extLst>
          </p:cNvPr>
          <p:cNvSpPr>
            <a:spLocks noGrp="1"/>
          </p:cNvSpPr>
          <p:nvPr>
            <p:ph type="dt" sz="half" idx="10"/>
          </p:nvPr>
        </p:nvSpPr>
        <p:spPr/>
        <p:txBody>
          <a:bodyPr/>
          <a:lstStyle/>
          <a:p>
            <a:fld id="{7327EDD9-AC47-48C7-A315-3222D1B8CD3E}" type="datetimeFigureOut">
              <a:rPr lang="zh-CN" altLang="en-US" smtClean="0"/>
              <a:t>2021/1/13</a:t>
            </a:fld>
            <a:endParaRPr lang="zh-CN" altLang="en-US"/>
          </a:p>
        </p:txBody>
      </p:sp>
      <p:sp>
        <p:nvSpPr>
          <p:cNvPr id="6" name="页脚占位符 5">
            <a:extLst>
              <a:ext uri="{FF2B5EF4-FFF2-40B4-BE49-F238E27FC236}">
                <a16:creationId xmlns:a16="http://schemas.microsoft.com/office/drawing/2014/main" id="{01B871EA-4773-44AB-A735-9308E0FA83C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32D19F-0DB3-470E-B9FF-4E5B4AEB6539}"/>
              </a:ext>
            </a:extLst>
          </p:cNvPr>
          <p:cNvSpPr>
            <a:spLocks noGrp="1"/>
          </p:cNvSpPr>
          <p:nvPr>
            <p:ph type="sldNum" sz="quarter" idx="12"/>
          </p:nvPr>
        </p:nvSpPr>
        <p:spPr/>
        <p:txBody>
          <a:bodyPr/>
          <a:lstStyle/>
          <a:p>
            <a:fld id="{06867DEE-685C-4607-96D3-9AD2B23B1B94}" type="slidenum">
              <a:rPr lang="zh-CN" altLang="en-US" smtClean="0"/>
              <a:t>‹#›</a:t>
            </a:fld>
            <a:endParaRPr lang="zh-CN" altLang="en-US"/>
          </a:p>
        </p:txBody>
      </p:sp>
    </p:spTree>
    <p:extLst>
      <p:ext uri="{BB962C8B-B14F-4D97-AF65-F5344CB8AC3E}">
        <p14:creationId xmlns:p14="http://schemas.microsoft.com/office/powerpoint/2010/main" val="2986003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681291-2896-4E52-926A-3A147BBFBE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21E92F6-9658-4A4A-9BE8-AEE06336A3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9AFF18-3117-42E9-AFB7-57AB3DFCDA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27EDD9-AC47-48C7-A315-3222D1B8CD3E}" type="datetimeFigureOut">
              <a:rPr lang="zh-CN" altLang="en-US" smtClean="0"/>
              <a:t>2021/1/13</a:t>
            </a:fld>
            <a:endParaRPr lang="zh-CN" altLang="en-US"/>
          </a:p>
        </p:txBody>
      </p:sp>
      <p:sp>
        <p:nvSpPr>
          <p:cNvPr id="5" name="页脚占位符 4">
            <a:extLst>
              <a:ext uri="{FF2B5EF4-FFF2-40B4-BE49-F238E27FC236}">
                <a16:creationId xmlns:a16="http://schemas.microsoft.com/office/drawing/2014/main" id="{A7356F66-E7C7-4B04-BABB-59AD0E7569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03B3961-C4AD-419B-BFF6-BD2E31242E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67DEE-685C-4607-96D3-9AD2B23B1B94}" type="slidenum">
              <a:rPr lang="zh-CN" altLang="en-US" smtClean="0"/>
              <a:t>‹#›</a:t>
            </a:fld>
            <a:endParaRPr lang="zh-CN" altLang="en-US"/>
          </a:p>
        </p:txBody>
      </p:sp>
    </p:spTree>
    <p:extLst>
      <p:ext uri="{BB962C8B-B14F-4D97-AF65-F5344CB8AC3E}">
        <p14:creationId xmlns:p14="http://schemas.microsoft.com/office/powerpoint/2010/main" val="37585593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FB397A4-DF33-4174-934F-CBAFACC33FA5}"/>
              </a:ext>
            </a:extLst>
          </p:cNvPr>
          <p:cNvPicPr>
            <a:picLocks noChangeAspect="1"/>
          </p:cNvPicPr>
          <p:nvPr/>
        </p:nvPicPr>
        <p:blipFill>
          <a:blip r:embed="rId2"/>
          <a:stretch>
            <a:fillRect/>
          </a:stretch>
        </p:blipFill>
        <p:spPr>
          <a:xfrm>
            <a:off x="1916" y="0"/>
            <a:ext cx="12190084" cy="6859078"/>
          </a:xfrm>
          <a:prstGeom prst="rect">
            <a:avLst/>
          </a:prstGeom>
        </p:spPr>
      </p:pic>
      <p:sp>
        <p:nvSpPr>
          <p:cNvPr id="7" name="矩形 6">
            <a:extLst>
              <a:ext uri="{FF2B5EF4-FFF2-40B4-BE49-F238E27FC236}">
                <a16:creationId xmlns:a16="http://schemas.microsoft.com/office/drawing/2014/main" id="{70E6461B-9247-4EE4-B04B-FB99E01C009F}"/>
              </a:ext>
            </a:extLst>
          </p:cNvPr>
          <p:cNvSpPr/>
          <p:nvPr/>
        </p:nvSpPr>
        <p:spPr>
          <a:xfrm>
            <a:off x="723900" y="450850"/>
            <a:ext cx="1873250" cy="527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863CE01-4CF4-4592-8A6C-0DE07125CAF8}"/>
              </a:ext>
            </a:extLst>
          </p:cNvPr>
          <p:cNvSpPr txBox="1"/>
          <p:nvPr/>
        </p:nvSpPr>
        <p:spPr>
          <a:xfrm>
            <a:off x="3251200" y="4254500"/>
            <a:ext cx="233045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白  坤   </a:t>
            </a:r>
            <a:r>
              <a:rPr lang="en-US" altLang="zh-CN" dirty="0">
                <a:latin typeface="微软雅黑" panose="020B0503020204020204" pitchFamily="34" charset="-122"/>
                <a:ea typeface="微软雅黑" panose="020B0503020204020204" pitchFamily="34" charset="-122"/>
              </a:rPr>
              <a:t>2021.01.13</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10489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F547136-0D63-43B5-8DF9-3ECA8379E5AC}"/>
              </a:ext>
            </a:extLst>
          </p:cNvPr>
          <p:cNvPicPr>
            <a:picLocks noChangeAspect="1"/>
          </p:cNvPicPr>
          <p:nvPr/>
        </p:nvPicPr>
        <p:blipFill>
          <a:blip r:embed="rId2"/>
          <a:stretch>
            <a:fillRect/>
          </a:stretch>
        </p:blipFill>
        <p:spPr>
          <a:xfrm>
            <a:off x="0" y="204865"/>
            <a:ext cx="12192000" cy="6295869"/>
          </a:xfrm>
          <a:prstGeom prst="rect">
            <a:avLst/>
          </a:prstGeom>
        </p:spPr>
      </p:pic>
    </p:spTree>
    <p:extLst>
      <p:ext uri="{BB962C8B-B14F-4D97-AF65-F5344CB8AC3E}">
        <p14:creationId xmlns:p14="http://schemas.microsoft.com/office/powerpoint/2010/main" val="4004205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3D6ACBC-45E4-4784-8A5C-5A431E204D37}"/>
              </a:ext>
            </a:extLst>
          </p:cNvPr>
          <p:cNvPicPr>
            <a:picLocks noChangeAspect="1"/>
          </p:cNvPicPr>
          <p:nvPr/>
        </p:nvPicPr>
        <p:blipFill>
          <a:blip r:embed="rId2"/>
          <a:stretch>
            <a:fillRect/>
          </a:stretch>
        </p:blipFill>
        <p:spPr>
          <a:xfrm>
            <a:off x="0" y="565461"/>
            <a:ext cx="12192000" cy="5727078"/>
          </a:xfrm>
          <a:prstGeom prst="rect">
            <a:avLst/>
          </a:prstGeom>
        </p:spPr>
      </p:pic>
    </p:spTree>
    <p:extLst>
      <p:ext uri="{BB962C8B-B14F-4D97-AF65-F5344CB8AC3E}">
        <p14:creationId xmlns:p14="http://schemas.microsoft.com/office/powerpoint/2010/main" val="2294654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8E21DCE-698B-4F8E-83EF-720A7ABFD842}"/>
              </a:ext>
            </a:extLst>
          </p:cNvPr>
          <p:cNvPicPr>
            <a:picLocks noChangeAspect="1"/>
          </p:cNvPicPr>
          <p:nvPr/>
        </p:nvPicPr>
        <p:blipFill>
          <a:blip r:embed="rId2"/>
          <a:stretch>
            <a:fillRect/>
          </a:stretch>
        </p:blipFill>
        <p:spPr>
          <a:xfrm>
            <a:off x="0" y="188033"/>
            <a:ext cx="12192000" cy="6481934"/>
          </a:xfrm>
          <a:prstGeom prst="rect">
            <a:avLst/>
          </a:prstGeom>
        </p:spPr>
      </p:pic>
    </p:spTree>
    <p:extLst>
      <p:ext uri="{BB962C8B-B14F-4D97-AF65-F5344CB8AC3E}">
        <p14:creationId xmlns:p14="http://schemas.microsoft.com/office/powerpoint/2010/main" val="1053839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7686CD-24CF-4013-AB84-B4EAEB07386F}"/>
              </a:ext>
            </a:extLst>
          </p:cNvPr>
          <p:cNvPicPr>
            <a:picLocks noChangeAspect="1"/>
          </p:cNvPicPr>
          <p:nvPr/>
        </p:nvPicPr>
        <p:blipFill>
          <a:blip r:embed="rId2"/>
          <a:stretch>
            <a:fillRect/>
          </a:stretch>
        </p:blipFill>
        <p:spPr>
          <a:xfrm>
            <a:off x="0" y="446595"/>
            <a:ext cx="12192000" cy="5964809"/>
          </a:xfrm>
          <a:prstGeom prst="rect">
            <a:avLst/>
          </a:prstGeom>
        </p:spPr>
      </p:pic>
    </p:spTree>
    <p:extLst>
      <p:ext uri="{BB962C8B-B14F-4D97-AF65-F5344CB8AC3E}">
        <p14:creationId xmlns:p14="http://schemas.microsoft.com/office/powerpoint/2010/main" val="1710739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332FB14-1FBD-4934-BE5F-67BAD51A7089}"/>
              </a:ext>
            </a:extLst>
          </p:cNvPr>
          <p:cNvPicPr>
            <a:picLocks noChangeAspect="1"/>
          </p:cNvPicPr>
          <p:nvPr/>
        </p:nvPicPr>
        <p:blipFill>
          <a:blip r:embed="rId2"/>
          <a:stretch>
            <a:fillRect/>
          </a:stretch>
        </p:blipFill>
        <p:spPr>
          <a:xfrm>
            <a:off x="0" y="551060"/>
            <a:ext cx="12192000" cy="5755880"/>
          </a:xfrm>
          <a:prstGeom prst="rect">
            <a:avLst/>
          </a:prstGeom>
        </p:spPr>
      </p:pic>
    </p:spTree>
    <p:extLst>
      <p:ext uri="{BB962C8B-B14F-4D97-AF65-F5344CB8AC3E}">
        <p14:creationId xmlns:p14="http://schemas.microsoft.com/office/powerpoint/2010/main" val="4168304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CAB3C4C-0838-4078-9733-E1D958533433}"/>
              </a:ext>
            </a:extLst>
          </p:cNvPr>
          <p:cNvPicPr>
            <a:picLocks noChangeAspect="1"/>
          </p:cNvPicPr>
          <p:nvPr/>
        </p:nvPicPr>
        <p:blipFill>
          <a:blip r:embed="rId2"/>
          <a:stretch>
            <a:fillRect/>
          </a:stretch>
        </p:blipFill>
        <p:spPr>
          <a:xfrm>
            <a:off x="0" y="197069"/>
            <a:ext cx="12192000" cy="6463862"/>
          </a:xfrm>
          <a:prstGeom prst="rect">
            <a:avLst/>
          </a:prstGeom>
        </p:spPr>
      </p:pic>
    </p:spTree>
    <p:extLst>
      <p:ext uri="{BB962C8B-B14F-4D97-AF65-F5344CB8AC3E}">
        <p14:creationId xmlns:p14="http://schemas.microsoft.com/office/powerpoint/2010/main" val="569938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E14D72-C639-444C-AA0B-A29989B54349}"/>
              </a:ext>
            </a:extLst>
          </p:cNvPr>
          <p:cNvPicPr>
            <a:picLocks noChangeAspect="1"/>
          </p:cNvPicPr>
          <p:nvPr/>
        </p:nvPicPr>
        <p:blipFill>
          <a:blip r:embed="rId2"/>
          <a:stretch>
            <a:fillRect/>
          </a:stretch>
        </p:blipFill>
        <p:spPr>
          <a:xfrm>
            <a:off x="0" y="178091"/>
            <a:ext cx="12192000" cy="6501818"/>
          </a:xfrm>
          <a:prstGeom prst="rect">
            <a:avLst/>
          </a:prstGeom>
        </p:spPr>
      </p:pic>
    </p:spTree>
    <p:extLst>
      <p:ext uri="{BB962C8B-B14F-4D97-AF65-F5344CB8AC3E}">
        <p14:creationId xmlns:p14="http://schemas.microsoft.com/office/powerpoint/2010/main" val="348837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CB138CA-0C5C-4652-98A7-8983069C4C26}"/>
              </a:ext>
            </a:extLst>
          </p:cNvPr>
          <p:cNvPicPr>
            <a:picLocks noChangeAspect="1"/>
          </p:cNvPicPr>
          <p:nvPr/>
        </p:nvPicPr>
        <p:blipFill>
          <a:blip r:embed="rId2"/>
          <a:stretch>
            <a:fillRect/>
          </a:stretch>
        </p:blipFill>
        <p:spPr>
          <a:xfrm>
            <a:off x="0" y="328748"/>
            <a:ext cx="12192000" cy="6200503"/>
          </a:xfrm>
          <a:prstGeom prst="rect">
            <a:avLst/>
          </a:prstGeom>
        </p:spPr>
      </p:pic>
    </p:spTree>
    <p:extLst>
      <p:ext uri="{BB962C8B-B14F-4D97-AF65-F5344CB8AC3E}">
        <p14:creationId xmlns:p14="http://schemas.microsoft.com/office/powerpoint/2010/main" val="101894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D142FB8-139F-4B46-AF34-D64A75B6E9FD}"/>
              </a:ext>
            </a:extLst>
          </p:cNvPr>
          <p:cNvPicPr>
            <a:picLocks noChangeAspect="1"/>
          </p:cNvPicPr>
          <p:nvPr/>
        </p:nvPicPr>
        <p:blipFill>
          <a:blip r:embed="rId2"/>
          <a:stretch>
            <a:fillRect/>
          </a:stretch>
        </p:blipFill>
        <p:spPr>
          <a:xfrm>
            <a:off x="0" y="433476"/>
            <a:ext cx="12192000" cy="5991047"/>
          </a:xfrm>
          <a:prstGeom prst="rect">
            <a:avLst/>
          </a:prstGeom>
        </p:spPr>
      </p:pic>
    </p:spTree>
    <p:extLst>
      <p:ext uri="{BB962C8B-B14F-4D97-AF65-F5344CB8AC3E}">
        <p14:creationId xmlns:p14="http://schemas.microsoft.com/office/powerpoint/2010/main" val="2869117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855514A-68EF-4AE9-8AD8-A3E0112699C4}"/>
              </a:ext>
            </a:extLst>
          </p:cNvPr>
          <p:cNvPicPr>
            <a:picLocks noChangeAspect="1"/>
          </p:cNvPicPr>
          <p:nvPr/>
        </p:nvPicPr>
        <p:blipFill>
          <a:blip r:embed="rId2"/>
          <a:stretch>
            <a:fillRect/>
          </a:stretch>
        </p:blipFill>
        <p:spPr>
          <a:xfrm>
            <a:off x="0" y="507274"/>
            <a:ext cx="12192000" cy="5843451"/>
          </a:xfrm>
          <a:prstGeom prst="rect">
            <a:avLst/>
          </a:prstGeom>
        </p:spPr>
      </p:pic>
    </p:spTree>
    <p:extLst>
      <p:ext uri="{BB962C8B-B14F-4D97-AF65-F5344CB8AC3E}">
        <p14:creationId xmlns:p14="http://schemas.microsoft.com/office/powerpoint/2010/main" val="3299186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A4D9669-1F42-4957-BD3A-5781D6713C5C}"/>
              </a:ext>
            </a:extLst>
          </p:cNvPr>
          <p:cNvSpPr txBox="1"/>
          <p:nvPr/>
        </p:nvSpPr>
        <p:spPr>
          <a:xfrm>
            <a:off x="622300" y="1368336"/>
            <a:ext cx="6292850" cy="4524315"/>
          </a:xfrm>
          <a:prstGeom prst="rect">
            <a:avLst/>
          </a:prstGeom>
          <a:noFill/>
        </p:spPr>
        <p:txBody>
          <a:bodyPr wrap="square">
            <a:spAutoFit/>
          </a:bodyPr>
          <a:lstStyle/>
          <a:p>
            <a:r>
              <a:rPr lang="zh-CN" altLang="en-US" sz="2400" b="1" dirty="0"/>
              <a:t>• SSL</a:t>
            </a:r>
            <a:endParaRPr lang="en-US" altLang="zh-CN" sz="2400" b="1" dirty="0"/>
          </a:p>
          <a:p>
            <a:r>
              <a:rPr lang="en-US" altLang="zh-CN" sz="2400" dirty="0"/>
              <a:t>     </a:t>
            </a:r>
            <a:r>
              <a:rPr lang="zh-CN" altLang="en-US" sz="2400" dirty="0"/>
              <a:t>• CV中的各种辅助任务（pretext）</a:t>
            </a:r>
            <a:endParaRPr lang="en-US" altLang="zh-CN" sz="2400" dirty="0"/>
          </a:p>
          <a:p>
            <a:r>
              <a:rPr lang="zh-CN" altLang="en-US" sz="2400" dirty="0"/>
              <a:t>          • 生成式SSL</a:t>
            </a:r>
            <a:endParaRPr lang="en-US" altLang="zh-CN" sz="2400" dirty="0"/>
          </a:p>
          <a:p>
            <a:r>
              <a:rPr lang="zh-CN" altLang="en-US" sz="2400" dirty="0"/>
              <a:t>          • 基于背景辅助任务的判别式SSL</a:t>
            </a:r>
            <a:endParaRPr lang="en-US" altLang="zh-CN" sz="2400" dirty="0"/>
          </a:p>
          <a:p>
            <a:r>
              <a:rPr lang="zh-CN" altLang="en-US" sz="2400" dirty="0"/>
              <a:t>          • 基于时序辅助任务的判别式SSL</a:t>
            </a:r>
            <a:endParaRPr lang="en-US" altLang="zh-CN" sz="2400" dirty="0"/>
          </a:p>
          <a:p>
            <a:r>
              <a:rPr lang="zh-CN" altLang="en-US" sz="2400" dirty="0"/>
              <a:t>  </a:t>
            </a:r>
            <a:endParaRPr lang="en-US" altLang="zh-CN" sz="2400" dirty="0"/>
          </a:p>
          <a:p>
            <a:r>
              <a:rPr lang="zh-CN" altLang="en-US" sz="2400" b="1" dirty="0"/>
              <a:t>• 基于CL的SSL</a:t>
            </a:r>
            <a:endParaRPr lang="en-US" altLang="zh-CN" sz="2400" b="1" dirty="0"/>
          </a:p>
          <a:p>
            <a:r>
              <a:rPr lang="zh-CN" altLang="en-US" sz="2400" dirty="0"/>
              <a:t>     • 最近代表性工作</a:t>
            </a:r>
            <a:endParaRPr lang="en-US" altLang="zh-CN" sz="2400" dirty="0"/>
          </a:p>
          <a:p>
            <a:r>
              <a:rPr lang="zh-CN" altLang="en-US" sz="2400" dirty="0"/>
              <a:t>     • MoCo/MoCo v2</a:t>
            </a:r>
            <a:endParaRPr lang="en-US" altLang="zh-CN" sz="2400" dirty="0"/>
          </a:p>
          <a:p>
            <a:r>
              <a:rPr lang="zh-CN" altLang="en-US" sz="2400" dirty="0"/>
              <a:t>     • SimCLR</a:t>
            </a:r>
            <a:endParaRPr lang="en-US" altLang="zh-CN" sz="2400" dirty="0"/>
          </a:p>
          <a:p>
            <a:endParaRPr lang="en-US" altLang="zh-CN" sz="2400" dirty="0"/>
          </a:p>
          <a:p>
            <a:r>
              <a:rPr lang="zh-CN" altLang="en-US" sz="2400" b="1" dirty="0"/>
              <a:t>• 总结</a:t>
            </a:r>
          </a:p>
        </p:txBody>
      </p:sp>
      <p:sp>
        <p:nvSpPr>
          <p:cNvPr id="11" name="文本框 10">
            <a:extLst>
              <a:ext uri="{FF2B5EF4-FFF2-40B4-BE49-F238E27FC236}">
                <a16:creationId xmlns:a16="http://schemas.microsoft.com/office/drawing/2014/main" id="{3EBFC425-E550-4A2B-A199-FBCCA96A6D89}"/>
              </a:ext>
            </a:extLst>
          </p:cNvPr>
          <p:cNvSpPr txBox="1"/>
          <p:nvPr/>
        </p:nvSpPr>
        <p:spPr>
          <a:xfrm>
            <a:off x="622300" y="558284"/>
            <a:ext cx="6096000" cy="461665"/>
          </a:xfrm>
          <a:prstGeom prst="rect">
            <a:avLst/>
          </a:prstGeom>
          <a:noFill/>
        </p:spPr>
        <p:txBody>
          <a:bodyPr wrap="square">
            <a:spAutoFit/>
          </a:bodyPr>
          <a:lstStyle/>
          <a:p>
            <a:r>
              <a:rPr lang="zh-CN" altLang="en-US" sz="2400" b="1" dirty="0"/>
              <a:t>提 纲</a:t>
            </a:r>
          </a:p>
        </p:txBody>
      </p:sp>
      <p:pic>
        <p:nvPicPr>
          <p:cNvPr id="13" name="图片 12">
            <a:extLst>
              <a:ext uri="{FF2B5EF4-FFF2-40B4-BE49-F238E27FC236}">
                <a16:creationId xmlns:a16="http://schemas.microsoft.com/office/drawing/2014/main" id="{A5BD504C-8C69-42F0-9FC8-A51E4840CEAA}"/>
              </a:ext>
            </a:extLst>
          </p:cNvPr>
          <p:cNvPicPr>
            <a:picLocks noChangeAspect="1"/>
          </p:cNvPicPr>
          <p:nvPr/>
        </p:nvPicPr>
        <p:blipFill>
          <a:blip r:embed="rId2"/>
          <a:stretch>
            <a:fillRect/>
          </a:stretch>
        </p:blipFill>
        <p:spPr>
          <a:xfrm>
            <a:off x="7013575" y="2095500"/>
            <a:ext cx="4400550" cy="3314700"/>
          </a:xfrm>
          <a:prstGeom prst="rect">
            <a:avLst/>
          </a:prstGeom>
        </p:spPr>
      </p:pic>
      <p:sp>
        <p:nvSpPr>
          <p:cNvPr id="15" name="文本框 14">
            <a:extLst>
              <a:ext uri="{FF2B5EF4-FFF2-40B4-BE49-F238E27FC236}">
                <a16:creationId xmlns:a16="http://schemas.microsoft.com/office/drawing/2014/main" id="{E81F9CD0-5279-49C5-B1AB-1F11F15CF4E2}"/>
              </a:ext>
            </a:extLst>
          </p:cNvPr>
          <p:cNvSpPr txBox="1"/>
          <p:nvPr/>
        </p:nvSpPr>
        <p:spPr>
          <a:xfrm>
            <a:off x="7013575" y="5497770"/>
            <a:ext cx="4400550" cy="369332"/>
          </a:xfrm>
          <a:prstGeom prst="rect">
            <a:avLst/>
          </a:prstGeom>
          <a:noFill/>
        </p:spPr>
        <p:txBody>
          <a:bodyPr wrap="square">
            <a:spAutoFit/>
          </a:bodyPr>
          <a:lstStyle/>
          <a:p>
            <a:r>
              <a:rPr lang="zh-CN" altLang="en-US" i="1" dirty="0">
                <a:solidFill>
                  <a:srgbClr val="0070C0"/>
                </a:solidFill>
              </a:rPr>
              <a:t>Yann LeC un: SSL is the Future</a:t>
            </a:r>
          </a:p>
        </p:txBody>
      </p:sp>
    </p:spTree>
    <p:extLst>
      <p:ext uri="{BB962C8B-B14F-4D97-AF65-F5344CB8AC3E}">
        <p14:creationId xmlns:p14="http://schemas.microsoft.com/office/powerpoint/2010/main" val="1823326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7DD9CF2-33F2-4B12-ADD6-37063152C3F5}"/>
              </a:ext>
            </a:extLst>
          </p:cNvPr>
          <p:cNvPicPr>
            <a:picLocks noChangeAspect="1"/>
          </p:cNvPicPr>
          <p:nvPr/>
        </p:nvPicPr>
        <p:blipFill>
          <a:blip r:embed="rId2"/>
          <a:stretch>
            <a:fillRect/>
          </a:stretch>
        </p:blipFill>
        <p:spPr>
          <a:xfrm>
            <a:off x="0" y="431182"/>
            <a:ext cx="12192000" cy="5995636"/>
          </a:xfrm>
          <a:prstGeom prst="rect">
            <a:avLst/>
          </a:prstGeom>
        </p:spPr>
      </p:pic>
    </p:spTree>
    <p:extLst>
      <p:ext uri="{BB962C8B-B14F-4D97-AF65-F5344CB8AC3E}">
        <p14:creationId xmlns:p14="http://schemas.microsoft.com/office/powerpoint/2010/main" val="2380917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734612B-9840-4BA5-B2E8-8082251E6EF8}"/>
              </a:ext>
            </a:extLst>
          </p:cNvPr>
          <p:cNvPicPr>
            <a:picLocks noChangeAspect="1"/>
          </p:cNvPicPr>
          <p:nvPr/>
        </p:nvPicPr>
        <p:blipFill>
          <a:blip r:embed="rId2"/>
          <a:stretch>
            <a:fillRect/>
          </a:stretch>
        </p:blipFill>
        <p:spPr>
          <a:xfrm>
            <a:off x="0" y="566987"/>
            <a:ext cx="12192000" cy="5724026"/>
          </a:xfrm>
          <a:prstGeom prst="rect">
            <a:avLst/>
          </a:prstGeom>
        </p:spPr>
      </p:pic>
    </p:spTree>
    <p:extLst>
      <p:ext uri="{BB962C8B-B14F-4D97-AF65-F5344CB8AC3E}">
        <p14:creationId xmlns:p14="http://schemas.microsoft.com/office/powerpoint/2010/main" val="3991140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9164734-44C5-4753-9768-49D1D959C539}"/>
              </a:ext>
            </a:extLst>
          </p:cNvPr>
          <p:cNvPicPr>
            <a:picLocks noChangeAspect="1"/>
          </p:cNvPicPr>
          <p:nvPr/>
        </p:nvPicPr>
        <p:blipFill>
          <a:blip r:embed="rId3"/>
          <a:stretch>
            <a:fillRect/>
          </a:stretch>
        </p:blipFill>
        <p:spPr>
          <a:xfrm>
            <a:off x="0" y="703217"/>
            <a:ext cx="12192000" cy="5451566"/>
          </a:xfrm>
          <a:prstGeom prst="rect">
            <a:avLst/>
          </a:prstGeom>
        </p:spPr>
      </p:pic>
    </p:spTree>
    <p:extLst>
      <p:ext uri="{BB962C8B-B14F-4D97-AF65-F5344CB8AC3E}">
        <p14:creationId xmlns:p14="http://schemas.microsoft.com/office/powerpoint/2010/main" val="751797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8D5C60E-6FFA-407C-99FD-1A416A6BEC04}"/>
              </a:ext>
            </a:extLst>
          </p:cNvPr>
          <p:cNvPicPr>
            <a:picLocks noChangeAspect="1"/>
          </p:cNvPicPr>
          <p:nvPr/>
        </p:nvPicPr>
        <p:blipFill>
          <a:blip r:embed="rId2"/>
          <a:stretch>
            <a:fillRect/>
          </a:stretch>
        </p:blipFill>
        <p:spPr>
          <a:xfrm>
            <a:off x="0" y="446879"/>
            <a:ext cx="12192000" cy="5964242"/>
          </a:xfrm>
          <a:prstGeom prst="rect">
            <a:avLst/>
          </a:prstGeom>
        </p:spPr>
      </p:pic>
    </p:spTree>
    <p:extLst>
      <p:ext uri="{BB962C8B-B14F-4D97-AF65-F5344CB8AC3E}">
        <p14:creationId xmlns:p14="http://schemas.microsoft.com/office/powerpoint/2010/main" val="3425305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FB0F52-6A82-44E7-959A-EC694729D1CF}"/>
              </a:ext>
            </a:extLst>
          </p:cNvPr>
          <p:cNvPicPr>
            <a:picLocks noChangeAspect="1"/>
          </p:cNvPicPr>
          <p:nvPr/>
        </p:nvPicPr>
        <p:blipFill>
          <a:blip r:embed="rId2"/>
          <a:stretch>
            <a:fillRect/>
          </a:stretch>
        </p:blipFill>
        <p:spPr>
          <a:xfrm>
            <a:off x="0" y="716759"/>
            <a:ext cx="12192000" cy="5424481"/>
          </a:xfrm>
          <a:prstGeom prst="rect">
            <a:avLst/>
          </a:prstGeom>
        </p:spPr>
      </p:pic>
    </p:spTree>
    <p:extLst>
      <p:ext uri="{BB962C8B-B14F-4D97-AF65-F5344CB8AC3E}">
        <p14:creationId xmlns:p14="http://schemas.microsoft.com/office/powerpoint/2010/main" val="3882899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9118F9E-141D-40F4-A6A1-95FEEFBE544D}"/>
              </a:ext>
            </a:extLst>
          </p:cNvPr>
          <p:cNvPicPr>
            <a:picLocks noChangeAspect="1"/>
          </p:cNvPicPr>
          <p:nvPr/>
        </p:nvPicPr>
        <p:blipFill>
          <a:blip r:embed="rId2"/>
          <a:stretch>
            <a:fillRect/>
          </a:stretch>
        </p:blipFill>
        <p:spPr>
          <a:xfrm>
            <a:off x="0" y="494698"/>
            <a:ext cx="12192000" cy="5868603"/>
          </a:xfrm>
          <a:prstGeom prst="rect">
            <a:avLst/>
          </a:prstGeom>
        </p:spPr>
      </p:pic>
    </p:spTree>
    <p:extLst>
      <p:ext uri="{BB962C8B-B14F-4D97-AF65-F5344CB8AC3E}">
        <p14:creationId xmlns:p14="http://schemas.microsoft.com/office/powerpoint/2010/main" val="3687948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9B738E7-7C3B-491A-97C5-0A53F99C6744}"/>
              </a:ext>
            </a:extLst>
          </p:cNvPr>
          <p:cNvPicPr>
            <a:picLocks noChangeAspect="1"/>
          </p:cNvPicPr>
          <p:nvPr/>
        </p:nvPicPr>
        <p:blipFill>
          <a:blip r:embed="rId2"/>
          <a:stretch>
            <a:fillRect/>
          </a:stretch>
        </p:blipFill>
        <p:spPr>
          <a:xfrm>
            <a:off x="0" y="481292"/>
            <a:ext cx="12192000" cy="5895416"/>
          </a:xfrm>
          <a:prstGeom prst="rect">
            <a:avLst/>
          </a:prstGeom>
        </p:spPr>
      </p:pic>
    </p:spTree>
    <p:extLst>
      <p:ext uri="{BB962C8B-B14F-4D97-AF65-F5344CB8AC3E}">
        <p14:creationId xmlns:p14="http://schemas.microsoft.com/office/powerpoint/2010/main" val="624216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AAA16B2-4204-4C17-AD5B-A6FDAE6A5356}"/>
              </a:ext>
            </a:extLst>
          </p:cNvPr>
          <p:cNvPicPr>
            <a:picLocks noChangeAspect="1"/>
          </p:cNvPicPr>
          <p:nvPr/>
        </p:nvPicPr>
        <p:blipFill>
          <a:blip r:embed="rId2"/>
          <a:stretch>
            <a:fillRect/>
          </a:stretch>
        </p:blipFill>
        <p:spPr>
          <a:xfrm>
            <a:off x="47686" y="0"/>
            <a:ext cx="12096627" cy="6858000"/>
          </a:xfrm>
          <a:prstGeom prst="rect">
            <a:avLst/>
          </a:prstGeom>
        </p:spPr>
      </p:pic>
    </p:spTree>
    <p:extLst>
      <p:ext uri="{BB962C8B-B14F-4D97-AF65-F5344CB8AC3E}">
        <p14:creationId xmlns:p14="http://schemas.microsoft.com/office/powerpoint/2010/main" val="2687268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88A08AB-3FA0-426A-9DDC-FD14508D8678}"/>
              </a:ext>
            </a:extLst>
          </p:cNvPr>
          <p:cNvPicPr>
            <a:picLocks noChangeAspect="1"/>
          </p:cNvPicPr>
          <p:nvPr/>
        </p:nvPicPr>
        <p:blipFill>
          <a:blip r:embed="rId2"/>
          <a:stretch>
            <a:fillRect/>
          </a:stretch>
        </p:blipFill>
        <p:spPr>
          <a:xfrm>
            <a:off x="0" y="148227"/>
            <a:ext cx="12192000" cy="6561545"/>
          </a:xfrm>
          <a:prstGeom prst="rect">
            <a:avLst/>
          </a:prstGeom>
        </p:spPr>
      </p:pic>
    </p:spTree>
    <p:extLst>
      <p:ext uri="{BB962C8B-B14F-4D97-AF65-F5344CB8AC3E}">
        <p14:creationId xmlns:p14="http://schemas.microsoft.com/office/powerpoint/2010/main" val="1064757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871956E-965C-4E1A-8F9D-16C6F135DA63}"/>
              </a:ext>
            </a:extLst>
          </p:cNvPr>
          <p:cNvPicPr>
            <a:picLocks noChangeAspect="1"/>
          </p:cNvPicPr>
          <p:nvPr/>
        </p:nvPicPr>
        <p:blipFill>
          <a:blip r:embed="rId2"/>
          <a:stretch>
            <a:fillRect/>
          </a:stretch>
        </p:blipFill>
        <p:spPr>
          <a:xfrm>
            <a:off x="0" y="252457"/>
            <a:ext cx="12192000" cy="6353086"/>
          </a:xfrm>
          <a:prstGeom prst="rect">
            <a:avLst/>
          </a:prstGeom>
        </p:spPr>
      </p:pic>
    </p:spTree>
    <p:extLst>
      <p:ext uri="{BB962C8B-B14F-4D97-AF65-F5344CB8AC3E}">
        <p14:creationId xmlns:p14="http://schemas.microsoft.com/office/powerpoint/2010/main" val="631327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943900C-1ADE-45ED-8232-CB0521F0F8A9}"/>
              </a:ext>
            </a:extLst>
          </p:cNvPr>
          <p:cNvPicPr>
            <a:picLocks noChangeAspect="1"/>
          </p:cNvPicPr>
          <p:nvPr/>
        </p:nvPicPr>
        <p:blipFill>
          <a:blip r:embed="rId2"/>
          <a:stretch>
            <a:fillRect/>
          </a:stretch>
        </p:blipFill>
        <p:spPr>
          <a:xfrm>
            <a:off x="2084387" y="469118"/>
            <a:ext cx="6753225" cy="3590925"/>
          </a:xfrm>
          <a:prstGeom prst="rect">
            <a:avLst/>
          </a:prstGeom>
        </p:spPr>
      </p:pic>
      <p:sp>
        <p:nvSpPr>
          <p:cNvPr id="7" name="文本框 6">
            <a:extLst>
              <a:ext uri="{FF2B5EF4-FFF2-40B4-BE49-F238E27FC236}">
                <a16:creationId xmlns:a16="http://schemas.microsoft.com/office/drawing/2014/main" id="{2753E674-DC56-4F14-A55D-2BC60D5A6CCC}"/>
              </a:ext>
            </a:extLst>
          </p:cNvPr>
          <p:cNvSpPr txBox="1"/>
          <p:nvPr/>
        </p:nvSpPr>
        <p:spPr>
          <a:xfrm>
            <a:off x="301625" y="4080558"/>
            <a:ext cx="11588750" cy="2308324"/>
          </a:xfrm>
          <a:prstGeom prst="rect">
            <a:avLst/>
          </a:prstGeom>
          <a:noFill/>
        </p:spPr>
        <p:txBody>
          <a:bodyPr wrap="square">
            <a:spAutoFit/>
          </a:bodyPr>
          <a:lstStyle/>
          <a:p>
            <a:pPr marL="285750" indent="-285750">
              <a:buFont typeface="Arial" panose="020B0604020202020204" pitchFamily="34" charset="0"/>
              <a:buChar char="•"/>
            </a:pPr>
            <a:r>
              <a:rPr lang="zh-CN" altLang="en-US" sz="2400" b="0" i="0" dirty="0">
                <a:solidFill>
                  <a:srgbClr val="FF0000"/>
                </a:solidFill>
                <a:effectLst/>
                <a:latin typeface="-apple-system"/>
              </a:rPr>
              <a:t>监督学习</a:t>
            </a:r>
            <a:r>
              <a:rPr lang="zh-CN" altLang="en-US" sz="2400" b="0" i="0" dirty="0">
                <a:solidFill>
                  <a:srgbClr val="121212"/>
                </a:solidFill>
                <a:effectLst/>
                <a:latin typeface="-apple-system"/>
              </a:rPr>
              <a:t>利用大量的标注数据来训练模型，模型的预测和数据的真实标签产生损失后进行反向传播，通过不断的学习，最终可以获得识别新样本的能力。</a:t>
            </a:r>
            <a:endParaRPr lang="en-US" altLang="zh-CN" sz="2400" b="0" i="0" dirty="0">
              <a:solidFill>
                <a:srgbClr val="121212"/>
              </a:solidFill>
              <a:effectLst/>
              <a:latin typeface="-apple-system"/>
            </a:endParaRPr>
          </a:p>
          <a:p>
            <a:pPr marL="285750" indent="-285750">
              <a:buFont typeface="Arial" panose="020B0604020202020204" pitchFamily="34" charset="0"/>
              <a:buChar char="•"/>
            </a:pPr>
            <a:endParaRPr lang="en-US" altLang="zh-CN" sz="2400" b="0" i="0" dirty="0">
              <a:solidFill>
                <a:srgbClr val="121212"/>
              </a:solidFill>
              <a:effectLst/>
              <a:latin typeface="-apple-system"/>
            </a:endParaRPr>
          </a:p>
          <a:p>
            <a:pPr marL="285750" indent="-285750">
              <a:buFont typeface="Arial" panose="020B0604020202020204" pitchFamily="34" charset="0"/>
              <a:buChar char="•"/>
            </a:pPr>
            <a:r>
              <a:rPr lang="zh-CN" altLang="en-US" sz="2400" b="0" i="0" dirty="0">
                <a:solidFill>
                  <a:srgbClr val="FF0000"/>
                </a:solidFill>
                <a:effectLst/>
                <a:latin typeface="-apple-system"/>
              </a:rPr>
              <a:t>无监督学习</a:t>
            </a:r>
            <a:r>
              <a:rPr lang="zh-CN" altLang="en-US" sz="2400" b="0" i="0" dirty="0">
                <a:solidFill>
                  <a:srgbClr val="121212"/>
                </a:solidFill>
                <a:effectLst/>
                <a:latin typeface="-apple-system"/>
              </a:rPr>
              <a:t>不依赖任何标签值，通过对数据内在特征的挖掘，找到样本间的关系，比如聚类相关的任务。有监督和无监督最主要的区别在于模型在训练时是否需要人工标注的标签信息。</a:t>
            </a:r>
            <a:endParaRPr lang="zh-CN" altLang="en-US" sz="2400" dirty="0"/>
          </a:p>
        </p:txBody>
      </p:sp>
      <p:sp>
        <p:nvSpPr>
          <p:cNvPr id="9" name="文本框 8">
            <a:extLst>
              <a:ext uri="{FF2B5EF4-FFF2-40B4-BE49-F238E27FC236}">
                <a16:creationId xmlns:a16="http://schemas.microsoft.com/office/drawing/2014/main" id="{38FDAC51-2ADA-4B58-9E08-9758F360EB37}"/>
              </a:ext>
            </a:extLst>
          </p:cNvPr>
          <p:cNvSpPr txBox="1"/>
          <p:nvPr/>
        </p:nvSpPr>
        <p:spPr>
          <a:xfrm>
            <a:off x="349250" y="99786"/>
            <a:ext cx="6096000" cy="461665"/>
          </a:xfrm>
          <a:prstGeom prst="rect">
            <a:avLst/>
          </a:prstGeom>
          <a:noFill/>
        </p:spPr>
        <p:txBody>
          <a:bodyPr wrap="square">
            <a:spAutoFit/>
          </a:bodyPr>
          <a:lstStyle/>
          <a:p>
            <a:pPr algn="l"/>
            <a:r>
              <a:rPr lang="zh-CN" altLang="en-US" sz="2400" b="1" i="0" dirty="0">
                <a:solidFill>
                  <a:srgbClr val="121212"/>
                </a:solidFill>
                <a:effectLst/>
                <a:latin typeface="-apple-system"/>
              </a:rPr>
              <a:t>学习的范式</a:t>
            </a:r>
          </a:p>
        </p:txBody>
      </p:sp>
    </p:spTree>
    <p:extLst>
      <p:ext uri="{BB962C8B-B14F-4D97-AF65-F5344CB8AC3E}">
        <p14:creationId xmlns:p14="http://schemas.microsoft.com/office/powerpoint/2010/main" val="3963233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5CB0FF3-6672-4E69-A472-1118C0A036DC}"/>
              </a:ext>
            </a:extLst>
          </p:cNvPr>
          <p:cNvPicPr>
            <a:picLocks noChangeAspect="1"/>
          </p:cNvPicPr>
          <p:nvPr/>
        </p:nvPicPr>
        <p:blipFill>
          <a:blip r:embed="rId2"/>
          <a:stretch>
            <a:fillRect/>
          </a:stretch>
        </p:blipFill>
        <p:spPr>
          <a:xfrm>
            <a:off x="0" y="199649"/>
            <a:ext cx="12192000" cy="6458701"/>
          </a:xfrm>
          <a:prstGeom prst="rect">
            <a:avLst/>
          </a:prstGeom>
        </p:spPr>
      </p:pic>
    </p:spTree>
    <p:extLst>
      <p:ext uri="{BB962C8B-B14F-4D97-AF65-F5344CB8AC3E}">
        <p14:creationId xmlns:p14="http://schemas.microsoft.com/office/powerpoint/2010/main" val="1305456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B5DDE05-27AF-4EC2-8057-62BBEA7F977B}"/>
              </a:ext>
            </a:extLst>
          </p:cNvPr>
          <p:cNvPicPr>
            <a:picLocks noChangeAspect="1"/>
          </p:cNvPicPr>
          <p:nvPr/>
        </p:nvPicPr>
        <p:blipFill>
          <a:blip r:embed="rId2"/>
          <a:stretch>
            <a:fillRect/>
          </a:stretch>
        </p:blipFill>
        <p:spPr>
          <a:xfrm>
            <a:off x="0" y="549000"/>
            <a:ext cx="12192000" cy="5760000"/>
          </a:xfrm>
          <a:prstGeom prst="rect">
            <a:avLst/>
          </a:prstGeom>
        </p:spPr>
      </p:pic>
    </p:spTree>
    <p:extLst>
      <p:ext uri="{BB962C8B-B14F-4D97-AF65-F5344CB8AC3E}">
        <p14:creationId xmlns:p14="http://schemas.microsoft.com/office/powerpoint/2010/main" val="1596150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1FF02E9-E108-4846-A9F5-2099E4BECABF}"/>
              </a:ext>
            </a:extLst>
          </p:cNvPr>
          <p:cNvPicPr>
            <a:picLocks noChangeAspect="1"/>
          </p:cNvPicPr>
          <p:nvPr/>
        </p:nvPicPr>
        <p:blipFill>
          <a:blip r:embed="rId2"/>
          <a:stretch>
            <a:fillRect/>
          </a:stretch>
        </p:blipFill>
        <p:spPr>
          <a:xfrm>
            <a:off x="0" y="498565"/>
            <a:ext cx="12192000" cy="5860869"/>
          </a:xfrm>
          <a:prstGeom prst="rect">
            <a:avLst/>
          </a:prstGeom>
        </p:spPr>
      </p:pic>
    </p:spTree>
    <p:extLst>
      <p:ext uri="{BB962C8B-B14F-4D97-AF65-F5344CB8AC3E}">
        <p14:creationId xmlns:p14="http://schemas.microsoft.com/office/powerpoint/2010/main" val="220289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0FB0439-1F33-4E89-8109-201522D33551}"/>
              </a:ext>
            </a:extLst>
          </p:cNvPr>
          <p:cNvPicPr>
            <a:picLocks noChangeAspect="1"/>
          </p:cNvPicPr>
          <p:nvPr/>
        </p:nvPicPr>
        <p:blipFill>
          <a:blip r:embed="rId2"/>
          <a:stretch>
            <a:fillRect/>
          </a:stretch>
        </p:blipFill>
        <p:spPr>
          <a:xfrm>
            <a:off x="0" y="372266"/>
            <a:ext cx="12192000" cy="6113467"/>
          </a:xfrm>
          <a:prstGeom prst="rect">
            <a:avLst/>
          </a:prstGeom>
        </p:spPr>
      </p:pic>
    </p:spTree>
    <p:extLst>
      <p:ext uri="{BB962C8B-B14F-4D97-AF65-F5344CB8AC3E}">
        <p14:creationId xmlns:p14="http://schemas.microsoft.com/office/powerpoint/2010/main" val="3951542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3499197-A291-434A-B486-A8F520190FF5}"/>
              </a:ext>
            </a:extLst>
          </p:cNvPr>
          <p:cNvPicPr>
            <a:picLocks noChangeAspect="1"/>
          </p:cNvPicPr>
          <p:nvPr/>
        </p:nvPicPr>
        <p:blipFill>
          <a:blip r:embed="rId2"/>
          <a:stretch>
            <a:fillRect/>
          </a:stretch>
        </p:blipFill>
        <p:spPr>
          <a:xfrm>
            <a:off x="0" y="385379"/>
            <a:ext cx="12192000" cy="6087241"/>
          </a:xfrm>
          <a:prstGeom prst="rect">
            <a:avLst/>
          </a:prstGeom>
        </p:spPr>
      </p:pic>
    </p:spTree>
    <p:extLst>
      <p:ext uri="{BB962C8B-B14F-4D97-AF65-F5344CB8AC3E}">
        <p14:creationId xmlns:p14="http://schemas.microsoft.com/office/powerpoint/2010/main" val="77282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BC234CE-5C35-4F46-90BA-441B9C728420}"/>
              </a:ext>
            </a:extLst>
          </p:cNvPr>
          <p:cNvPicPr>
            <a:picLocks noChangeAspect="1"/>
          </p:cNvPicPr>
          <p:nvPr/>
        </p:nvPicPr>
        <p:blipFill>
          <a:blip r:embed="rId2"/>
          <a:stretch>
            <a:fillRect/>
          </a:stretch>
        </p:blipFill>
        <p:spPr>
          <a:xfrm>
            <a:off x="0" y="433326"/>
            <a:ext cx="12192000" cy="5991348"/>
          </a:xfrm>
          <a:prstGeom prst="rect">
            <a:avLst/>
          </a:prstGeom>
        </p:spPr>
      </p:pic>
    </p:spTree>
    <p:extLst>
      <p:ext uri="{BB962C8B-B14F-4D97-AF65-F5344CB8AC3E}">
        <p14:creationId xmlns:p14="http://schemas.microsoft.com/office/powerpoint/2010/main" val="34142640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AEB1982-562D-45B5-806C-01FC9D13392B}"/>
              </a:ext>
            </a:extLst>
          </p:cNvPr>
          <p:cNvPicPr>
            <a:picLocks noChangeAspect="1"/>
          </p:cNvPicPr>
          <p:nvPr/>
        </p:nvPicPr>
        <p:blipFill>
          <a:blip r:embed="rId2"/>
          <a:stretch>
            <a:fillRect/>
          </a:stretch>
        </p:blipFill>
        <p:spPr>
          <a:xfrm>
            <a:off x="0" y="308689"/>
            <a:ext cx="12192000" cy="6240621"/>
          </a:xfrm>
          <a:prstGeom prst="rect">
            <a:avLst/>
          </a:prstGeom>
        </p:spPr>
      </p:pic>
    </p:spTree>
    <p:extLst>
      <p:ext uri="{BB962C8B-B14F-4D97-AF65-F5344CB8AC3E}">
        <p14:creationId xmlns:p14="http://schemas.microsoft.com/office/powerpoint/2010/main" val="3906970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1C27FCE-E330-4B5D-865A-F1B8FCE9F3E7}"/>
              </a:ext>
            </a:extLst>
          </p:cNvPr>
          <p:cNvSpPr txBox="1"/>
          <p:nvPr/>
        </p:nvSpPr>
        <p:spPr>
          <a:xfrm>
            <a:off x="800100" y="463034"/>
            <a:ext cx="6096000" cy="707886"/>
          </a:xfrm>
          <a:prstGeom prst="rect">
            <a:avLst/>
          </a:prstGeom>
          <a:noFill/>
        </p:spPr>
        <p:txBody>
          <a:bodyPr wrap="square">
            <a:spAutoFit/>
          </a:bodyPr>
          <a:lstStyle/>
          <a:p>
            <a:r>
              <a:rPr lang="en-US" altLang="zh-CN" sz="4000" dirty="0" err="1"/>
              <a:t>SwAV</a:t>
            </a:r>
            <a:endParaRPr lang="zh-CN" altLang="en-US" sz="4000" dirty="0"/>
          </a:p>
        </p:txBody>
      </p:sp>
      <p:pic>
        <p:nvPicPr>
          <p:cNvPr id="3" name="图片 2">
            <a:extLst>
              <a:ext uri="{FF2B5EF4-FFF2-40B4-BE49-F238E27FC236}">
                <a16:creationId xmlns:a16="http://schemas.microsoft.com/office/drawing/2014/main" id="{F59B43D3-62A4-4636-8E8F-95A8FA96DC79}"/>
              </a:ext>
            </a:extLst>
          </p:cNvPr>
          <p:cNvPicPr>
            <a:picLocks noChangeAspect="1"/>
          </p:cNvPicPr>
          <p:nvPr/>
        </p:nvPicPr>
        <p:blipFill>
          <a:blip r:embed="rId2"/>
          <a:stretch>
            <a:fillRect/>
          </a:stretch>
        </p:blipFill>
        <p:spPr>
          <a:xfrm>
            <a:off x="2206043" y="1456531"/>
            <a:ext cx="7779913" cy="3944938"/>
          </a:xfrm>
          <a:prstGeom prst="rect">
            <a:avLst/>
          </a:prstGeom>
        </p:spPr>
      </p:pic>
    </p:spTree>
    <p:extLst>
      <p:ext uri="{BB962C8B-B14F-4D97-AF65-F5344CB8AC3E}">
        <p14:creationId xmlns:p14="http://schemas.microsoft.com/office/powerpoint/2010/main" val="50984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1C27FCE-E330-4B5D-865A-F1B8FCE9F3E7}"/>
              </a:ext>
            </a:extLst>
          </p:cNvPr>
          <p:cNvSpPr txBox="1"/>
          <p:nvPr/>
        </p:nvSpPr>
        <p:spPr>
          <a:xfrm>
            <a:off x="800100" y="463034"/>
            <a:ext cx="6096000" cy="707886"/>
          </a:xfrm>
          <a:prstGeom prst="rect">
            <a:avLst/>
          </a:prstGeom>
          <a:noFill/>
        </p:spPr>
        <p:txBody>
          <a:bodyPr wrap="square">
            <a:spAutoFit/>
          </a:bodyPr>
          <a:lstStyle/>
          <a:p>
            <a:r>
              <a:rPr lang="en-US" altLang="zh-CN" sz="4000" dirty="0"/>
              <a:t>BYOL</a:t>
            </a:r>
            <a:endParaRPr lang="zh-CN" altLang="en-US" sz="4000" dirty="0"/>
          </a:p>
        </p:txBody>
      </p:sp>
      <p:pic>
        <p:nvPicPr>
          <p:cNvPr id="9" name="图片 8">
            <a:extLst>
              <a:ext uri="{FF2B5EF4-FFF2-40B4-BE49-F238E27FC236}">
                <a16:creationId xmlns:a16="http://schemas.microsoft.com/office/drawing/2014/main" id="{4F7FA5A7-E77A-4AD0-B6C1-B5EC57B4DB43}"/>
              </a:ext>
            </a:extLst>
          </p:cNvPr>
          <p:cNvPicPr>
            <a:picLocks noChangeAspect="1"/>
          </p:cNvPicPr>
          <p:nvPr/>
        </p:nvPicPr>
        <p:blipFill>
          <a:blip r:embed="rId2"/>
          <a:stretch>
            <a:fillRect/>
          </a:stretch>
        </p:blipFill>
        <p:spPr>
          <a:xfrm>
            <a:off x="717550" y="1449387"/>
            <a:ext cx="8953500" cy="4124325"/>
          </a:xfrm>
          <a:prstGeom prst="rect">
            <a:avLst/>
          </a:prstGeom>
        </p:spPr>
      </p:pic>
    </p:spTree>
    <p:extLst>
      <p:ext uri="{BB962C8B-B14F-4D97-AF65-F5344CB8AC3E}">
        <p14:creationId xmlns:p14="http://schemas.microsoft.com/office/powerpoint/2010/main" val="2146826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1C27FCE-E330-4B5D-865A-F1B8FCE9F3E7}"/>
              </a:ext>
            </a:extLst>
          </p:cNvPr>
          <p:cNvSpPr txBox="1"/>
          <p:nvPr/>
        </p:nvSpPr>
        <p:spPr>
          <a:xfrm>
            <a:off x="800100" y="463034"/>
            <a:ext cx="6096000" cy="707886"/>
          </a:xfrm>
          <a:prstGeom prst="rect">
            <a:avLst/>
          </a:prstGeom>
          <a:noFill/>
        </p:spPr>
        <p:txBody>
          <a:bodyPr wrap="square">
            <a:spAutoFit/>
          </a:bodyPr>
          <a:lstStyle/>
          <a:p>
            <a:r>
              <a:rPr lang="en-US" altLang="zh-CN" sz="4000" dirty="0" err="1"/>
              <a:t>SimSiam</a:t>
            </a:r>
            <a:endParaRPr lang="zh-CN" altLang="en-US" sz="4000" dirty="0"/>
          </a:p>
        </p:txBody>
      </p:sp>
      <p:pic>
        <p:nvPicPr>
          <p:cNvPr id="3" name="图片 2">
            <a:extLst>
              <a:ext uri="{FF2B5EF4-FFF2-40B4-BE49-F238E27FC236}">
                <a16:creationId xmlns:a16="http://schemas.microsoft.com/office/drawing/2014/main" id="{CD3BE319-3A8A-48F3-AFB7-44038265DEE8}"/>
              </a:ext>
            </a:extLst>
          </p:cNvPr>
          <p:cNvPicPr>
            <a:picLocks noChangeAspect="1"/>
          </p:cNvPicPr>
          <p:nvPr/>
        </p:nvPicPr>
        <p:blipFill>
          <a:blip r:embed="rId2"/>
          <a:stretch>
            <a:fillRect/>
          </a:stretch>
        </p:blipFill>
        <p:spPr>
          <a:xfrm>
            <a:off x="2393950" y="1443037"/>
            <a:ext cx="5981700" cy="4543425"/>
          </a:xfrm>
          <a:prstGeom prst="rect">
            <a:avLst/>
          </a:prstGeom>
        </p:spPr>
      </p:pic>
    </p:spTree>
    <p:extLst>
      <p:ext uri="{BB962C8B-B14F-4D97-AF65-F5344CB8AC3E}">
        <p14:creationId xmlns:p14="http://schemas.microsoft.com/office/powerpoint/2010/main" val="1604545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021F271-A559-41B2-86AE-F3193B026AA4}"/>
              </a:ext>
            </a:extLst>
          </p:cNvPr>
          <p:cNvPicPr>
            <a:picLocks noChangeAspect="1"/>
          </p:cNvPicPr>
          <p:nvPr/>
        </p:nvPicPr>
        <p:blipFill>
          <a:blip r:embed="rId2"/>
          <a:stretch>
            <a:fillRect/>
          </a:stretch>
        </p:blipFill>
        <p:spPr>
          <a:xfrm>
            <a:off x="342900" y="1024334"/>
            <a:ext cx="6934200" cy="4629150"/>
          </a:xfrm>
          <a:prstGeom prst="rect">
            <a:avLst/>
          </a:prstGeom>
        </p:spPr>
      </p:pic>
      <p:sp>
        <p:nvSpPr>
          <p:cNvPr id="9" name="文本框 8">
            <a:extLst>
              <a:ext uri="{FF2B5EF4-FFF2-40B4-BE49-F238E27FC236}">
                <a16:creationId xmlns:a16="http://schemas.microsoft.com/office/drawing/2014/main" id="{6A8248A7-1C6A-4084-858A-1BD6477BCA34}"/>
              </a:ext>
            </a:extLst>
          </p:cNvPr>
          <p:cNvSpPr txBox="1"/>
          <p:nvPr/>
        </p:nvSpPr>
        <p:spPr>
          <a:xfrm>
            <a:off x="7594600" y="1217136"/>
            <a:ext cx="4146550" cy="5022016"/>
          </a:xfrm>
          <a:prstGeom prst="rect">
            <a:avLst/>
          </a:prstGeom>
          <a:noFill/>
        </p:spPr>
        <p:txBody>
          <a:bodyPr wrap="square">
            <a:spAutoFit/>
          </a:bodyPr>
          <a:lstStyle/>
          <a:p>
            <a:pPr indent="457200">
              <a:lnSpc>
                <a:spcPct val="150000"/>
              </a:lnSpc>
            </a:pPr>
            <a:r>
              <a:rPr lang="zh-CN" altLang="en-US" sz="2400" b="0" i="0" dirty="0">
                <a:solidFill>
                  <a:srgbClr val="121212"/>
                </a:solidFill>
                <a:effectLst/>
                <a:latin typeface="-apple-system"/>
              </a:rPr>
              <a:t>基于像素的重构损失通常假设每个像素之间都是独立的，从而降低了它们对相关性或复杂结构进行建模的能力</a:t>
            </a:r>
            <a:r>
              <a:rPr lang="zh-CN" altLang="en-US" sz="2400" dirty="0">
                <a:solidFill>
                  <a:srgbClr val="121212"/>
                </a:solidFill>
                <a:latin typeface="-apple-system"/>
              </a:rPr>
              <a:t>。</a:t>
            </a:r>
            <a:endParaRPr lang="en-US" altLang="zh-CN" sz="2400" dirty="0">
              <a:solidFill>
                <a:srgbClr val="121212"/>
              </a:solidFill>
              <a:latin typeface="-apple-system"/>
            </a:endParaRPr>
          </a:p>
          <a:p>
            <a:pPr indent="457200">
              <a:lnSpc>
                <a:spcPct val="150000"/>
              </a:lnSpc>
            </a:pPr>
            <a:r>
              <a:rPr lang="zh-CN" altLang="en-US" sz="2400" b="0" i="0" dirty="0">
                <a:solidFill>
                  <a:srgbClr val="121212"/>
                </a:solidFill>
                <a:effectLst/>
                <a:latin typeface="-apple-system"/>
              </a:rPr>
              <a:t>使用 </a:t>
            </a:r>
            <a:r>
              <a:rPr lang="en-US" altLang="zh-CN" sz="2400" b="0" i="0" dirty="0">
                <a:solidFill>
                  <a:srgbClr val="121212"/>
                </a:solidFill>
                <a:effectLst/>
                <a:latin typeface="-apple-system"/>
              </a:rPr>
              <a:t>L1 </a:t>
            </a:r>
            <a:r>
              <a:rPr lang="zh-CN" altLang="en-US" sz="2400" b="0" i="0" dirty="0">
                <a:solidFill>
                  <a:srgbClr val="121212"/>
                </a:solidFill>
                <a:effectLst/>
                <a:latin typeface="-apple-system"/>
              </a:rPr>
              <a:t>或 </a:t>
            </a:r>
            <a:r>
              <a:rPr lang="en-US" altLang="zh-CN" sz="2400" b="0" i="0" dirty="0">
                <a:solidFill>
                  <a:srgbClr val="121212"/>
                </a:solidFill>
                <a:effectLst/>
                <a:latin typeface="-apple-system"/>
              </a:rPr>
              <a:t>L2 </a:t>
            </a:r>
            <a:r>
              <a:rPr lang="zh-CN" altLang="en-US" sz="2400" b="0" i="0" dirty="0">
                <a:solidFill>
                  <a:srgbClr val="121212"/>
                </a:solidFill>
                <a:effectLst/>
                <a:latin typeface="-apple-system"/>
              </a:rPr>
              <a:t>损失来衡量输入和输出之间的差距其实是</a:t>
            </a:r>
            <a:r>
              <a:rPr lang="zh-CN" altLang="en-US" sz="2400" b="0" i="0" dirty="0">
                <a:solidFill>
                  <a:srgbClr val="FF0000"/>
                </a:solidFill>
                <a:effectLst/>
                <a:latin typeface="-apple-system"/>
              </a:rPr>
              <a:t>不存在语义信息</a:t>
            </a:r>
            <a:r>
              <a:rPr lang="zh-CN" altLang="en-US" sz="2400" b="0" i="0" dirty="0">
                <a:solidFill>
                  <a:srgbClr val="121212"/>
                </a:solidFill>
                <a:effectLst/>
                <a:latin typeface="-apple-system"/>
              </a:rPr>
              <a:t>的，而过分的关注像素级别的细节而忽略了更为重要的语义特征。</a:t>
            </a:r>
            <a:endParaRPr lang="zh-CN" altLang="en-US" sz="2400" dirty="0"/>
          </a:p>
        </p:txBody>
      </p:sp>
      <p:sp>
        <p:nvSpPr>
          <p:cNvPr id="11" name="文本框 10">
            <a:extLst>
              <a:ext uri="{FF2B5EF4-FFF2-40B4-BE49-F238E27FC236}">
                <a16:creationId xmlns:a16="http://schemas.microsoft.com/office/drawing/2014/main" id="{6F838525-772D-4B0A-81E4-1F1D837CA62B}"/>
              </a:ext>
            </a:extLst>
          </p:cNvPr>
          <p:cNvSpPr txBox="1"/>
          <p:nvPr/>
        </p:nvSpPr>
        <p:spPr>
          <a:xfrm>
            <a:off x="406400" y="464235"/>
            <a:ext cx="9372600" cy="461665"/>
          </a:xfrm>
          <a:prstGeom prst="rect">
            <a:avLst/>
          </a:prstGeom>
          <a:noFill/>
        </p:spPr>
        <p:txBody>
          <a:bodyPr wrap="square">
            <a:spAutoFit/>
          </a:bodyPr>
          <a:lstStyle/>
          <a:p>
            <a:r>
              <a:rPr lang="zh-CN" altLang="en-US" sz="2400" b="0" i="0" dirty="0">
                <a:solidFill>
                  <a:srgbClr val="121212"/>
                </a:solidFill>
                <a:effectLst/>
                <a:latin typeface="-apple-system"/>
              </a:rPr>
              <a:t>无监督学习中被广泛采用的方式是自动编码器（</a:t>
            </a:r>
            <a:r>
              <a:rPr lang="en-US" altLang="zh-CN" sz="2400" b="0" i="0" dirty="0">
                <a:solidFill>
                  <a:srgbClr val="121212"/>
                </a:solidFill>
                <a:effectLst/>
                <a:latin typeface="-apple-system"/>
              </a:rPr>
              <a:t>autoencoder</a:t>
            </a:r>
            <a:r>
              <a:rPr lang="zh-CN" altLang="en-US" sz="2400" b="0" i="0" dirty="0">
                <a:solidFill>
                  <a:srgbClr val="121212"/>
                </a:solidFill>
                <a:effectLst/>
                <a:latin typeface="-apple-system"/>
              </a:rPr>
              <a:t>）：</a:t>
            </a:r>
            <a:endParaRPr lang="zh-CN" altLang="en-US" sz="2400" dirty="0"/>
          </a:p>
        </p:txBody>
      </p:sp>
    </p:spTree>
    <p:extLst>
      <p:ext uri="{BB962C8B-B14F-4D97-AF65-F5344CB8AC3E}">
        <p14:creationId xmlns:p14="http://schemas.microsoft.com/office/powerpoint/2010/main" val="3159546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21FE904-9879-4878-832B-C7E504CBA88B}"/>
              </a:ext>
            </a:extLst>
          </p:cNvPr>
          <p:cNvPicPr>
            <a:picLocks noChangeAspect="1"/>
          </p:cNvPicPr>
          <p:nvPr/>
        </p:nvPicPr>
        <p:blipFill>
          <a:blip r:embed="rId2"/>
          <a:stretch>
            <a:fillRect/>
          </a:stretch>
        </p:blipFill>
        <p:spPr>
          <a:xfrm>
            <a:off x="0" y="354762"/>
            <a:ext cx="12192000" cy="6148476"/>
          </a:xfrm>
          <a:prstGeom prst="rect">
            <a:avLst/>
          </a:prstGeom>
        </p:spPr>
      </p:pic>
    </p:spTree>
    <p:extLst>
      <p:ext uri="{BB962C8B-B14F-4D97-AF65-F5344CB8AC3E}">
        <p14:creationId xmlns:p14="http://schemas.microsoft.com/office/powerpoint/2010/main" val="2417225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5D3962-7455-4E84-BD12-B3B2CEE2DABF}"/>
              </a:ext>
            </a:extLst>
          </p:cNvPr>
          <p:cNvSpPr>
            <a:spLocks noGrp="1"/>
          </p:cNvSpPr>
          <p:nvPr>
            <p:ph type="title"/>
          </p:nvPr>
        </p:nvSpPr>
        <p:spPr/>
        <p:txBody>
          <a:bodyPr>
            <a:normAutofit/>
          </a:bodyPr>
          <a:lstStyle/>
          <a:p>
            <a:r>
              <a:rPr lang="zh-CN" altLang="en-US" sz="2800" i="0" dirty="0">
                <a:solidFill>
                  <a:srgbClr val="121212"/>
                </a:solidFill>
                <a:effectLst/>
                <a:latin typeface="微软雅黑" panose="020B0503020204020204" pitchFamily="34" charset="-122"/>
                <a:ea typeface="微软雅黑" panose="020B0503020204020204" pitchFamily="34" charset="-122"/>
              </a:rPr>
              <a:t>什么是自监督学习</a:t>
            </a:r>
            <a:endParaRPr lang="zh-CN" altLang="en-US" sz="2800"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3A377CC4-1863-4C50-95BA-2463931B1B8D}"/>
              </a:ext>
            </a:extLst>
          </p:cNvPr>
          <p:cNvSpPr>
            <a:spLocks noGrp="1"/>
          </p:cNvSpPr>
          <p:nvPr>
            <p:ph idx="1"/>
          </p:nvPr>
        </p:nvSpPr>
        <p:spPr>
          <a:xfrm>
            <a:off x="838200" y="1825625"/>
            <a:ext cx="10515600" cy="1792646"/>
          </a:xfrm>
        </p:spPr>
        <p:txBody>
          <a:bodyPr/>
          <a:lstStyle/>
          <a:p>
            <a:pPr marL="0" indent="457200" algn="l">
              <a:lnSpc>
                <a:spcPct val="150000"/>
              </a:lnSpc>
              <a:buNone/>
            </a:pPr>
            <a:r>
              <a:rPr lang="zh-CN" altLang="en-US" sz="2400" b="0" i="0" dirty="0">
                <a:solidFill>
                  <a:srgbClr val="121212"/>
                </a:solidFill>
                <a:effectLst/>
                <a:latin typeface="-apple-system"/>
              </a:rPr>
              <a:t>自监督学习主要是利用</a:t>
            </a:r>
            <a:r>
              <a:rPr lang="zh-CN" altLang="en-US" sz="2400" b="0" i="0" dirty="0">
                <a:solidFill>
                  <a:srgbClr val="FF0000"/>
                </a:solidFill>
                <a:effectLst/>
                <a:latin typeface="-apple-system"/>
              </a:rPr>
              <a:t>辅助任务（</a:t>
            </a:r>
            <a:r>
              <a:rPr lang="en-US" altLang="zh-CN" sz="2400" b="0" i="0" dirty="0">
                <a:solidFill>
                  <a:srgbClr val="FF0000"/>
                </a:solidFill>
                <a:effectLst/>
                <a:latin typeface="-apple-system"/>
              </a:rPr>
              <a:t>pretext</a:t>
            </a:r>
            <a:r>
              <a:rPr lang="zh-CN" altLang="en-US" sz="2400" b="0" i="0" dirty="0">
                <a:solidFill>
                  <a:srgbClr val="FF0000"/>
                </a:solidFill>
                <a:effectLst/>
                <a:latin typeface="-apple-system"/>
              </a:rPr>
              <a:t>）</a:t>
            </a:r>
            <a:r>
              <a:rPr lang="zh-CN" altLang="en-US" sz="2400" b="0" i="0" dirty="0">
                <a:solidFill>
                  <a:srgbClr val="121212"/>
                </a:solidFill>
                <a:effectLst/>
                <a:latin typeface="-apple-system"/>
              </a:rPr>
              <a:t>从大规模的无监督数据中挖掘自身的监督信息，通过这种构造的监督信息对网络进行训练，从而可以学习到对</a:t>
            </a:r>
            <a:r>
              <a:rPr lang="zh-CN" altLang="en-US" sz="2400" b="0" i="0" dirty="0">
                <a:solidFill>
                  <a:srgbClr val="FF0000"/>
                </a:solidFill>
                <a:effectLst/>
                <a:latin typeface="-apple-system"/>
              </a:rPr>
              <a:t>下游任务</a:t>
            </a:r>
            <a:r>
              <a:rPr lang="zh-CN" altLang="en-US" sz="2400" b="0" i="0" dirty="0">
                <a:solidFill>
                  <a:srgbClr val="121212"/>
                </a:solidFill>
                <a:effectLst/>
                <a:latin typeface="-apple-system"/>
              </a:rPr>
              <a:t>有价值的表征。</a:t>
            </a:r>
            <a:endParaRPr lang="en-US" altLang="zh-CN" sz="2400" b="0" i="0" dirty="0">
              <a:solidFill>
                <a:srgbClr val="121212"/>
              </a:solidFill>
              <a:effectLst/>
              <a:latin typeface="-apple-system"/>
            </a:endParaRPr>
          </a:p>
        </p:txBody>
      </p:sp>
      <p:sp>
        <p:nvSpPr>
          <p:cNvPr id="5" name="文本框 4">
            <a:extLst>
              <a:ext uri="{FF2B5EF4-FFF2-40B4-BE49-F238E27FC236}">
                <a16:creationId xmlns:a16="http://schemas.microsoft.com/office/drawing/2014/main" id="{564CA837-050E-408B-812E-C3D8F0ABBD5B}"/>
              </a:ext>
            </a:extLst>
          </p:cNvPr>
          <p:cNvSpPr txBox="1"/>
          <p:nvPr/>
        </p:nvSpPr>
        <p:spPr>
          <a:xfrm>
            <a:off x="838200" y="3753208"/>
            <a:ext cx="10744200" cy="16980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400" dirty="0"/>
              <a:t>SSL是无监督学习的一类方法</a:t>
            </a:r>
            <a:endParaRPr lang="en-US" altLang="zh-CN" sz="2400" dirty="0"/>
          </a:p>
          <a:p>
            <a:pPr>
              <a:lnSpc>
                <a:spcPct val="150000"/>
              </a:lnSpc>
            </a:pPr>
            <a:r>
              <a:rPr lang="zh-CN" altLang="en-US" sz="2400" dirty="0"/>
              <a:t>•   也叫 Unsupervised Representation Learning</a:t>
            </a:r>
            <a:endParaRPr lang="en-US" altLang="zh-CN" sz="2400" dirty="0"/>
          </a:p>
          <a:p>
            <a:pPr>
              <a:lnSpc>
                <a:spcPct val="150000"/>
              </a:lnSpc>
            </a:pPr>
            <a:r>
              <a:rPr lang="zh-CN" altLang="en-US" sz="2400" dirty="0"/>
              <a:t>•   目标：获得数据的通用表示或者面向特定任务的表示</a:t>
            </a:r>
          </a:p>
        </p:txBody>
      </p:sp>
    </p:spTree>
    <p:extLst>
      <p:ext uri="{BB962C8B-B14F-4D97-AF65-F5344CB8AC3E}">
        <p14:creationId xmlns:p14="http://schemas.microsoft.com/office/powerpoint/2010/main" val="3360801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F176E9-63E2-4C67-A995-A7A3776FBF07}"/>
              </a:ext>
            </a:extLst>
          </p:cNvPr>
          <p:cNvSpPr>
            <a:spLocks noGrp="1"/>
          </p:cNvSpPr>
          <p:nvPr>
            <p:ph type="title"/>
          </p:nvPr>
        </p:nvSpPr>
        <p:spPr>
          <a:xfrm>
            <a:off x="375537" y="447675"/>
            <a:ext cx="10515600" cy="738789"/>
          </a:xfrm>
        </p:spPr>
        <p:txBody>
          <a:bodyPr>
            <a:normAutofit/>
          </a:bodyPr>
          <a:lstStyle/>
          <a:p>
            <a:r>
              <a:rPr lang="zh-CN" altLang="en-US" sz="2400" dirty="0">
                <a:latin typeface="微软雅黑" panose="020B0503020204020204" pitchFamily="34" charset="-122"/>
                <a:ea typeface="微软雅黑" panose="020B0503020204020204" pitchFamily="34" charset="-122"/>
              </a:rPr>
              <a:t>评价方法</a:t>
            </a:r>
          </a:p>
        </p:txBody>
      </p:sp>
      <p:pic>
        <p:nvPicPr>
          <p:cNvPr id="5" name="内容占位符 4">
            <a:extLst>
              <a:ext uri="{FF2B5EF4-FFF2-40B4-BE49-F238E27FC236}">
                <a16:creationId xmlns:a16="http://schemas.microsoft.com/office/drawing/2014/main" id="{01B17074-75C0-4930-A909-18FF39D3D62A}"/>
              </a:ext>
            </a:extLst>
          </p:cNvPr>
          <p:cNvPicPr>
            <a:picLocks noGrp="1" noChangeAspect="1"/>
          </p:cNvPicPr>
          <p:nvPr>
            <p:ph idx="1"/>
          </p:nvPr>
        </p:nvPicPr>
        <p:blipFill>
          <a:blip r:embed="rId2"/>
          <a:stretch>
            <a:fillRect/>
          </a:stretch>
        </p:blipFill>
        <p:spPr>
          <a:xfrm>
            <a:off x="1191513" y="1185455"/>
            <a:ext cx="4253613" cy="2892457"/>
          </a:xfrm>
        </p:spPr>
      </p:pic>
      <p:pic>
        <p:nvPicPr>
          <p:cNvPr id="7" name="图片 6">
            <a:extLst>
              <a:ext uri="{FF2B5EF4-FFF2-40B4-BE49-F238E27FC236}">
                <a16:creationId xmlns:a16="http://schemas.microsoft.com/office/drawing/2014/main" id="{67924F20-8910-4FE5-9261-193BD4714E16}"/>
              </a:ext>
            </a:extLst>
          </p:cNvPr>
          <p:cNvPicPr>
            <a:picLocks noChangeAspect="1"/>
          </p:cNvPicPr>
          <p:nvPr/>
        </p:nvPicPr>
        <p:blipFill>
          <a:blip r:embed="rId3"/>
          <a:stretch>
            <a:fillRect/>
          </a:stretch>
        </p:blipFill>
        <p:spPr>
          <a:xfrm>
            <a:off x="6261101" y="1186464"/>
            <a:ext cx="3714749" cy="2890439"/>
          </a:xfrm>
          <a:prstGeom prst="rect">
            <a:avLst/>
          </a:prstGeom>
        </p:spPr>
      </p:pic>
      <p:sp>
        <p:nvSpPr>
          <p:cNvPr id="9" name="文本框 8">
            <a:extLst>
              <a:ext uri="{FF2B5EF4-FFF2-40B4-BE49-F238E27FC236}">
                <a16:creationId xmlns:a16="http://schemas.microsoft.com/office/drawing/2014/main" id="{86F06E71-695C-4498-867A-4A33798F9E2A}"/>
              </a:ext>
            </a:extLst>
          </p:cNvPr>
          <p:cNvSpPr txBox="1"/>
          <p:nvPr/>
        </p:nvSpPr>
        <p:spPr>
          <a:xfrm>
            <a:off x="375537" y="4270286"/>
            <a:ext cx="11106150" cy="2308324"/>
          </a:xfrm>
          <a:prstGeom prst="rect">
            <a:avLst/>
          </a:prstGeom>
          <a:noFill/>
        </p:spPr>
        <p:txBody>
          <a:bodyPr wrap="square">
            <a:spAutoFit/>
          </a:bodyPr>
          <a:lstStyle/>
          <a:p>
            <a:r>
              <a:rPr lang="zh-CN" altLang="en-US" dirty="0"/>
              <a:t>• </a:t>
            </a:r>
            <a:r>
              <a:rPr lang="zh-CN" altLang="en-US" sz="2400" dirty="0"/>
              <a:t>Linear Evaluation Protocol</a:t>
            </a:r>
            <a:endParaRPr lang="en-US" altLang="zh-CN" sz="2400" dirty="0"/>
          </a:p>
          <a:p>
            <a:r>
              <a:rPr lang="en-US" altLang="zh-CN" sz="2400" dirty="0"/>
              <a:t>     </a:t>
            </a:r>
            <a:r>
              <a:rPr lang="zh-CN" altLang="en-US" sz="2400" dirty="0"/>
              <a:t>• 下游任务训练时，模型参数固定，只用于获得样本表示向量，在有监督数据上训练线性模型看效果</a:t>
            </a:r>
            <a:endParaRPr lang="en-US" altLang="zh-CN" sz="2400" dirty="0"/>
          </a:p>
          <a:p>
            <a:endParaRPr lang="en-US" altLang="zh-CN" sz="2400" dirty="0"/>
          </a:p>
          <a:p>
            <a:r>
              <a:rPr lang="zh-CN" altLang="en-US" sz="2400" dirty="0"/>
              <a:t>• Downstream Tasks</a:t>
            </a:r>
            <a:endParaRPr lang="en-US" altLang="zh-CN" sz="2400" dirty="0"/>
          </a:p>
          <a:p>
            <a:r>
              <a:rPr lang="en-US" altLang="zh-CN" sz="2400" dirty="0"/>
              <a:t>     </a:t>
            </a:r>
            <a:r>
              <a:rPr lang="zh-CN" altLang="en-US" sz="2400" dirty="0"/>
              <a:t>• 看模型在单个或多个下游任务上的效果</a:t>
            </a:r>
          </a:p>
        </p:txBody>
      </p:sp>
    </p:spTree>
    <p:extLst>
      <p:ext uri="{BB962C8B-B14F-4D97-AF65-F5344CB8AC3E}">
        <p14:creationId xmlns:p14="http://schemas.microsoft.com/office/powerpoint/2010/main" val="4095825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C678520-D0EF-4747-83A2-FC007E4ECBA1}"/>
              </a:ext>
            </a:extLst>
          </p:cNvPr>
          <p:cNvPicPr>
            <a:picLocks noChangeAspect="1"/>
          </p:cNvPicPr>
          <p:nvPr/>
        </p:nvPicPr>
        <p:blipFill>
          <a:blip r:embed="rId2"/>
          <a:stretch>
            <a:fillRect/>
          </a:stretch>
        </p:blipFill>
        <p:spPr>
          <a:xfrm>
            <a:off x="0" y="190363"/>
            <a:ext cx="12192000" cy="6477274"/>
          </a:xfrm>
          <a:prstGeom prst="rect">
            <a:avLst/>
          </a:prstGeom>
        </p:spPr>
      </p:pic>
    </p:spTree>
    <p:extLst>
      <p:ext uri="{BB962C8B-B14F-4D97-AF65-F5344CB8AC3E}">
        <p14:creationId xmlns:p14="http://schemas.microsoft.com/office/powerpoint/2010/main" val="2543703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5541C66-B272-45A2-AEF4-F941EB85BCC7}"/>
              </a:ext>
            </a:extLst>
          </p:cNvPr>
          <p:cNvPicPr>
            <a:picLocks noChangeAspect="1"/>
          </p:cNvPicPr>
          <p:nvPr/>
        </p:nvPicPr>
        <p:blipFill>
          <a:blip r:embed="rId2"/>
          <a:stretch>
            <a:fillRect/>
          </a:stretch>
        </p:blipFill>
        <p:spPr>
          <a:xfrm>
            <a:off x="0" y="246331"/>
            <a:ext cx="12192000" cy="6365337"/>
          </a:xfrm>
          <a:prstGeom prst="rect">
            <a:avLst/>
          </a:prstGeom>
        </p:spPr>
      </p:pic>
    </p:spTree>
    <p:extLst>
      <p:ext uri="{BB962C8B-B14F-4D97-AF65-F5344CB8AC3E}">
        <p14:creationId xmlns:p14="http://schemas.microsoft.com/office/powerpoint/2010/main" val="797048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5E1EE1F-4870-4B46-8A42-33ACA3086AB0}"/>
              </a:ext>
            </a:extLst>
          </p:cNvPr>
          <p:cNvPicPr>
            <a:picLocks noChangeAspect="1"/>
          </p:cNvPicPr>
          <p:nvPr/>
        </p:nvPicPr>
        <p:blipFill>
          <a:blip r:embed="rId2"/>
          <a:stretch>
            <a:fillRect/>
          </a:stretch>
        </p:blipFill>
        <p:spPr>
          <a:xfrm>
            <a:off x="0" y="0"/>
            <a:ext cx="10692581" cy="6858000"/>
          </a:xfrm>
          <a:prstGeom prst="rect">
            <a:avLst/>
          </a:prstGeom>
        </p:spPr>
      </p:pic>
    </p:spTree>
    <p:extLst>
      <p:ext uri="{BB962C8B-B14F-4D97-AF65-F5344CB8AC3E}">
        <p14:creationId xmlns:p14="http://schemas.microsoft.com/office/powerpoint/2010/main" val="94094564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719</TotalTime>
  <Words>367</Words>
  <Application>Microsoft Office PowerPoint</Application>
  <PresentationFormat>宽屏</PresentationFormat>
  <Paragraphs>37</Paragraphs>
  <Slides>40</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40</vt:i4>
      </vt:variant>
    </vt:vector>
  </HeadingPairs>
  <TitlesOfParts>
    <vt:vector size="46" baseType="lpstr">
      <vt:lpstr>-apple-system</vt:lpstr>
      <vt:lpstr>等线</vt:lpstr>
      <vt:lpstr>等线 Light</vt:lpstr>
      <vt:lpstr>微软雅黑</vt:lpstr>
      <vt:lpstr>Arial</vt:lpstr>
      <vt:lpstr>Office 主题​​</vt:lpstr>
      <vt:lpstr>PowerPoint 演示文稿</vt:lpstr>
      <vt:lpstr>PowerPoint 演示文稿</vt:lpstr>
      <vt:lpstr>PowerPoint 演示文稿</vt:lpstr>
      <vt:lpstr>PowerPoint 演示文稿</vt:lpstr>
      <vt:lpstr>什么是自监督学习</vt:lpstr>
      <vt:lpstr>评价方法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bai kun</dc:creator>
  <cp:lastModifiedBy>bai kun</cp:lastModifiedBy>
  <cp:revision>2</cp:revision>
  <dcterms:created xsi:type="dcterms:W3CDTF">2021-01-13T01:05:30Z</dcterms:created>
  <dcterms:modified xsi:type="dcterms:W3CDTF">2021-01-13T13:04:46Z</dcterms:modified>
</cp:coreProperties>
</file>